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2" r:id="rId2"/>
    <p:sldId id="263" r:id="rId3"/>
    <p:sldId id="260" r:id="rId4"/>
    <p:sldId id="270" r:id="rId5"/>
    <p:sldId id="264" r:id="rId6"/>
    <p:sldId id="261" r:id="rId7"/>
    <p:sldId id="267" r:id="rId8"/>
    <p:sldId id="258" r:id="rId9"/>
    <p:sldId id="259" r:id="rId10"/>
    <p:sldId id="266" r:id="rId11"/>
    <p:sldId id="269" r:id="rId12"/>
    <p:sldId id="257" r:id="rId13"/>
    <p:sldId id="271" r:id="rId14"/>
  </p:sldIdLst>
  <p:sldSz cx="104394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925" y="1122363"/>
            <a:ext cx="7829550" cy="2387600"/>
          </a:xfrm>
        </p:spPr>
        <p:txBody>
          <a:bodyPr anchor="b"/>
          <a:lstStyle>
            <a:lvl1pPr algn="ctr">
              <a:defRPr sz="513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4925" y="3602038"/>
            <a:ext cx="7829550" cy="1655762"/>
          </a:xfrm>
        </p:spPr>
        <p:txBody>
          <a:bodyPr/>
          <a:lstStyle>
            <a:lvl1pPr marL="0" indent="0" algn="ctr">
              <a:buNone/>
              <a:defRPr sz="2055"/>
            </a:lvl1pPr>
            <a:lvl2pPr marL="391500" indent="0" algn="ctr">
              <a:buNone/>
              <a:defRPr sz="1713"/>
            </a:lvl2pPr>
            <a:lvl3pPr marL="783001" indent="0" algn="ctr">
              <a:buNone/>
              <a:defRPr sz="1541"/>
            </a:lvl3pPr>
            <a:lvl4pPr marL="1174501" indent="0" algn="ctr">
              <a:buNone/>
              <a:defRPr sz="1370"/>
            </a:lvl4pPr>
            <a:lvl5pPr marL="1566001" indent="0" algn="ctr">
              <a:buNone/>
              <a:defRPr sz="1370"/>
            </a:lvl5pPr>
            <a:lvl6pPr marL="1957502" indent="0" algn="ctr">
              <a:buNone/>
              <a:defRPr sz="1370"/>
            </a:lvl6pPr>
            <a:lvl7pPr marL="2349002" indent="0" algn="ctr">
              <a:buNone/>
              <a:defRPr sz="1370"/>
            </a:lvl7pPr>
            <a:lvl8pPr marL="2740503" indent="0" algn="ctr">
              <a:buNone/>
              <a:defRPr sz="1370"/>
            </a:lvl8pPr>
            <a:lvl9pPr marL="3132003" indent="0" algn="ctr">
              <a:buNone/>
              <a:defRPr sz="137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0695" y="365125"/>
            <a:ext cx="225099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7709" y="365125"/>
            <a:ext cx="662249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0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4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271" y="1709739"/>
            <a:ext cx="9003983" cy="2852737"/>
          </a:xfrm>
        </p:spPr>
        <p:txBody>
          <a:bodyPr anchor="b"/>
          <a:lstStyle>
            <a:lvl1pPr>
              <a:defRPr sz="513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2271" y="4589464"/>
            <a:ext cx="9003983" cy="1500187"/>
          </a:xfrm>
        </p:spPr>
        <p:txBody>
          <a:bodyPr/>
          <a:lstStyle>
            <a:lvl1pPr marL="0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1pPr>
            <a:lvl2pPr marL="391500" indent="0">
              <a:buNone/>
              <a:defRPr sz="1713">
                <a:solidFill>
                  <a:schemeClr val="tx1">
                    <a:tint val="75000"/>
                  </a:schemeClr>
                </a:solidFill>
              </a:defRPr>
            </a:lvl2pPr>
            <a:lvl3pPr marL="783001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3pPr>
            <a:lvl4pPr marL="11745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4pPr>
            <a:lvl5pPr marL="15660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5pPr>
            <a:lvl6pPr marL="19575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6pPr>
            <a:lvl7pPr marL="23490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7pPr>
            <a:lvl8pPr marL="27405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8pPr>
            <a:lvl9pPr marL="31320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5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7709" y="1825625"/>
            <a:ext cx="443674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4946" y="1825625"/>
            <a:ext cx="443674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0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8" y="365126"/>
            <a:ext cx="900398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069" y="1681163"/>
            <a:ext cx="4416355" cy="823912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69" y="2505075"/>
            <a:ext cx="44163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4946" y="1681163"/>
            <a:ext cx="4438105" cy="823912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4946" y="2505075"/>
            <a:ext cx="443810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3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1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105" y="987426"/>
            <a:ext cx="5284946" cy="4873625"/>
          </a:xfrm>
        </p:spPr>
        <p:txBody>
          <a:bodyPr/>
          <a:lstStyle>
            <a:lvl1pPr>
              <a:defRPr sz="2740"/>
            </a:lvl1pPr>
            <a:lvl2pPr>
              <a:defRPr sz="2398"/>
            </a:lvl2pPr>
            <a:lvl3pPr>
              <a:defRPr sz="2055"/>
            </a:lvl3pPr>
            <a:lvl4pPr>
              <a:defRPr sz="1713"/>
            </a:lvl4pPr>
            <a:lvl5pPr>
              <a:defRPr sz="1713"/>
            </a:lvl5pPr>
            <a:lvl6pPr>
              <a:defRPr sz="1713"/>
            </a:lvl6pPr>
            <a:lvl7pPr>
              <a:defRPr sz="1713"/>
            </a:lvl7pPr>
            <a:lvl8pPr>
              <a:defRPr sz="1713"/>
            </a:lvl8pPr>
            <a:lvl9pPr>
              <a:defRPr sz="17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6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38105" y="987426"/>
            <a:ext cx="5284946" cy="4873625"/>
          </a:xfrm>
        </p:spPr>
        <p:txBody>
          <a:bodyPr/>
          <a:lstStyle>
            <a:lvl1pPr marL="0" indent="0">
              <a:buNone/>
              <a:defRPr sz="2740"/>
            </a:lvl1pPr>
            <a:lvl2pPr marL="391500" indent="0">
              <a:buNone/>
              <a:defRPr sz="2398"/>
            </a:lvl2pPr>
            <a:lvl3pPr marL="783001" indent="0">
              <a:buNone/>
              <a:defRPr sz="2055"/>
            </a:lvl3pPr>
            <a:lvl4pPr marL="1174501" indent="0">
              <a:buNone/>
              <a:defRPr sz="1713"/>
            </a:lvl4pPr>
            <a:lvl5pPr marL="1566001" indent="0">
              <a:buNone/>
              <a:defRPr sz="1713"/>
            </a:lvl5pPr>
            <a:lvl6pPr marL="1957502" indent="0">
              <a:buNone/>
              <a:defRPr sz="1713"/>
            </a:lvl6pPr>
            <a:lvl7pPr marL="2349002" indent="0">
              <a:buNone/>
              <a:defRPr sz="1713"/>
            </a:lvl7pPr>
            <a:lvl8pPr marL="2740503" indent="0">
              <a:buNone/>
              <a:defRPr sz="1713"/>
            </a:lvl8pPr>
            <a:lvl9pPr marL="3132003" indent="0">
              <a:buNone/>
              <a:defRPr sz="171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1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09" y="365126"/>
            <a:ext cx="900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709" y="1825625"/>
            <a:ext cx="90039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7709" y="6356351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9AF-4F33-4B6C-AC5B-E1AF817581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8051" y="6356351"/>
            <a:ext cx="3523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826" y="6356351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4F13-AD41-44CD-916F-209586F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2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783001" rtl="0" eaLnBrk="1" latinLnBrk="0" hangingPunct="1">
        <a:lnSpc>
          <a:spcPct val="90000"/>
        </a:lnSpc>
        <a:spcBef>
          <a:spcPct val="0"/>
        </a:spcBef>
        <a:buNone/>
        <a:defRPr sz="37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50" indent="-195750" algn="l" defTabSz="783001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587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7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32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62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7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50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3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5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6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5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90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5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20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10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8318" y="399495"/>
            <a:ext cx="6320902" cy="24863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Для вас родители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Су-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Джок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терапии с детьми дошкольного возраста.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ÐÐ°ÑÑÐ¸Ð½ÐºÐ¸ Ð¿Ð¾ Ð·Ð°Ð¿ÑÐ¾ÑÑ ÑÑ Ð´Ð¶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09" y="2885807"/>
            <a:ext cx="3766751" cy="376675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ÑÑ Ð´Ð¶Ð¾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5" y="399495"/>
            <a:ext cx="3405411" cy="371620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128" y="5539666"/>
            <a:ext cx="377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Презентацию подготовила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учитель - дефектолог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Тюрина А.В.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ruizdat.ru/photos/stih30701_36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32" y="4702645"/>
            <a:ext cx="1340528" cy="18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detsad-kitty.ru/uploads/posts/2011-11/1322207889_solny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30" y="197041"/>
            <a:ext cx="4039339" cy="26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5763" y="3424088"/>
            <a:ext cx="10213637" cy="976915"/>
            <a:chOff x="78257" y="2793773"/>
            <a:chExt cx="10213637" cy="976915"/>
          </a:xfrm>
        </p:grpSpPr>
        <p:sp>
          <p:nvSpPr>
            <p:cNvPr id="9" name="Блок-схема: процесс 8"/>
            <p:cNvSpPr/>
            <p:nvPr/>
          </p:nvSpPr>
          <p:spPr>
            <a:xfrm>
              <a:off x="78257" y="3146853"/>
              <a:ext cx="816169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947350" y="3146853"/>
              <a:ext cx="750673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>
              <a:off x="1768512" y="3146853"/>
              <a:ext cx="653792" cy="19770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8616703" y="3146852"/>
              <a:ext cx="692053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074" name="Picture 2" descr="ÐÐ°ÑÑÐ¸Ð½ÐºÐ¸ Ð¿Ð¾ Ð·Ð°Ð¿ÑÐ¾ÑÑ ÑÐ²ÐµÑÑ Ð´ÐµÑÑÐºÐ¸Ð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524" y="2793773"/>
              <a:ext cx="888877" cy="87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986" y="2891533"/>
              <a:ext cx="887702" cy="87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3123" y="2870940"/>
              <a:ext cx="898771" cy="89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Блок-схема: процесс 20"/>
            <p:cNvSpPr/>
            <p:nvPr/>
          </p:nvSpPr>
          <p:spPr>
            <a:xfrm>
              <a:off x="4484212" y="3108386"/>
              <a:ext cx="692053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Блок-схема: процесс 21"/>
            <p:cNvSpPr/>
            <p:nvPr/>
          </p:nvSpPr>
          <p:spPr>
            <a:xfrm>
              <a:off x="3680782" y="3113900"/>
              <a:ext cx="692053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Блок-схема: процесс 22"/>
            <p:cNvSpPr/>
            <p:nvPr/>
          </p:nvSpPr>
          <p:spPr>
            <a:xfrm>
              <a:off x="7044234" y="3153031"/>
              <a:ext cx="692053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Блок-схема: процесс 23"/>
            <p:cNvSpPr/>
            <p:nvPr/>
          </p:nvSpPr>
          <p:spPr>
            <a:xfrm>
              <a:off x="7838300" y="3146852"/>
              <a:ext cx="692053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Блок-схема: процесс 24"/>
            <p:cNvSpPr/>
            <p:nvPr/>
          </p:nvSpPr>
          <p:spPr>
            <a:xfrm>
              <a:off x="5259926" y="3108386"/>
              <a:ext cx="692053" cy="18535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9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 t="-2010" r="6943" b="2010"/>
          <a:stretch/>
        </p:blipFill>
        <p:spPr bwMode="auto">
          <a:xfrm>
            <a:off x="4581408" y="4303243"/>
            <a:ext cx="5888632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9" t="12310" r="34305" b="-12310"/>
          <a:stretch/>
        </p:blipFill>
        <p:spPr bwMode="auto">
          <a:xfrm>
            <a:off x="124773" y="4693630"/>
            <a:ext cx="4485406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ziru.com/images/cloud-clipart-png-transparent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01"/>
          <a:stretch/>
        </p:blipFill>
        <p:spPr bwMode="auto">
          <a:xfrm>
            <a:off x="594617" y="451925"/>
            <a:ext cx="9213060" cy="32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676222" y="4636714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1634872" y="1618554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1309624" y="2608537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1036121" y="3598519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32" y="115439"/>
            <a:ext cx="508376" cy="9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2925618" y="853778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1859360" y="628570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3284657" y="1809582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3887954" y="3686299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3608206" y="2747940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4178983" y="4669244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6091634" y="2674345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5765958" y="3686298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5485618" y="4679823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6638210" y="628570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54">
            <a:off x="6357870" y="1635881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63" y="14364"/>
            <a:ext cx="508376" cy="9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8605251" y="3786809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8279575" y="2765995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7975035" y="1745183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7646421" y="724372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ruizdat.ru/photos/stih30701_36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31" y="4857906"/>
            <a:ext cx="1340528" cy="18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9" t="12310" r="34305" b="-12310"/>
          <a:stretch/>
        </p:blipFill>
        <p:spPr bwMode="auto">
          <a:xfrm>
            <a:off x="105156" y="4687856"/>
            <a:ext cx="4485406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 t="-2010" r="6943" b="2010"/>
          <a:stretch/>
        </p:blipFill>
        <p:spPr bwMode="auto">
          <a:xfrm>
            <a:off x="4647074" y="4300119"/>
            <a:ext cx="5888632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8900629" y="4765394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9203151" y="5750863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00">
            <a:off x="5217681" y="5687905"/>
            <a:ext cx="630310" cy="11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4558">
            <a:off x="4531191" y="5700713"/>
            <a:ext cx="641011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ºÐ°Ð¿ÐµÐ»ÑÐº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00">
            <a:off x="501519" y="5575987"/>
            <a:ext cx="630310" cy="11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900igr.net/up/datai/82008/0031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0" y="4473545"/>
            <a:ext cx="1567033" cy="15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ixelbrush.ru/uploads/posts/2013-08/1375463564_gla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95" y="3556412"/>
            <a:ext cx="1367004" cy="15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Соединительная линия уступом 23"/>
          <p:cNvCxnSpPr/>
          <p:nvPr/>
        </p:nvCxnSpPr>
        <p:spPr>
          <a:xfrm rot="5400000" flipH="1" flipV="1">
            <a:off x="3296164" y="3167451"/>
            <a:ext cx="2273644" cy="1804087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/>
          <a:stretch/>
        </p:blipFill>
        <p:spPr bwMode="auto">
          <a:xfrm>
            <a:off x="36944" y="4757545"/>
            <a:ext cx="9559637" cy="20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Соединительная линия уступом 25"/>
          <p:cNvCxnSpPr/>
          <p:nvPr/>
        </p:nvCxnSpPr>
        <p:spPr>
          <a:xfrm flipV="1">
            <a:off x="5351505" y="1680521"/>
            <a:ext cx="3155092" cy="1252151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5114" y="5873289"/>
            <a:ext cx="123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9751" y="5081814"/>
            <a:ext cx="123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2514" y="2771770"/>
            <a:ext cx="123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36417" y="3909024"/>
            <a:ext cx="123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66505" y="736823"/>
            <a:ext cx="12356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/>
          </a:p>
          <a:p>
            <a:pPr algn="ctr"/>
            <a:endParaRPr lang="ru-RU" sz="28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2052254" y="5206317"/>
            <a:ext cx="1478688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129996" y="5133255"/>
            <a:ext cx="0" cy="8155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972065" y="6054811"/>
            <a:ext cx="108018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55589" y="6087762"/>
            <a:ext cx="8238" cy="69621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153431" y="6783976"/>
            <a:ext cx="81863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 descr="http://detsad-kitty.ru/uploads/posts/2011-11/1322207889_solny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1" y="91232"/>
            <a:ext cx="4039339" cy="26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ruizdat.ru/photos/stih30701_36e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05" y="4516983"/>
            <a:ext cx="1340528" cy="18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05/5b/cd/055bcd8ea76e34b460b958f539e429b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75" y="2613345"/>
            <a:ext cx="5136241" cy="45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-5595" r="26817" b="5595"/>
          <a:stretch/>
        </p:blipFill>
        <p:spPr bwMode="auto">
          <a:xfrm>
            <a:off x="3453199" y="4308466"/>
            <a:ext cx="7023722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4/08/27/96412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76" y="2736145"/>
            <a:ext cx="1817312" cy="14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0435" y="1577676"/>
            <a:ext cx="4972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4800" dirty="0"/>
          </a:p>
          <a:p>
            <a:pPr algn="ctr"/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8506597" y="257452"/>
            <a:ext cx="0" cy="141483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t.depositphotos.com/1801791/2352/i/950/depositphotos_23529311-stock-photo-boletus-mushroom-in-a-gre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94" y="77764"/>
            <a:ext cx="1531999" cy="15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b.ru/misc/i/gallery/14314/2911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30" y="1541708"/>
            <a:ext cx="1016850" cy="128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07" y="1069991"/>
            <a:ext cx="965306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Систематически выполняя пальчиками различные упражнения, дети достигают хорошего развития мелкой моторики рук, которая оказывает благоприятное влияние на развитие речи.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Используйте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разнообразные игры и упражнения, направленные на формирование тонких движений пальцев рук.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всем, кто познакомился с данным материалом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надеюсь, что вы узнали для себя много интересного.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689" y="178698"/>
            <a:ext cx="8408536" cy="57590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Что такое Су-</a:t>
            </a:r>
            <a:r>
              <a:rPr lang="ru-RU" sz="2800" b="1" i="1" u="sng" dirty="0" err="1">
                <a:solidFill>
                  <a:schemeClr val="accent5">
                    <a:lumMod val="75000"/>
                  </a:schemeClr>
                </a:solidFill>
              </a:rPr>
              <a:t>Джок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200" y="1340529"/>
            <a:ext cx="10515600" cy="5921404"/>
          </a:xfrm>
        </p:spPr>
        <p:txBody>
          <a:bodyPr>
            <a:normAutofit fontScale="55000" lnSpcReduction="20000"/>
          </a:bodyPr>
          <a:lstStyle/>
          <a:p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из нетрадиционных технологий. Су – </a:t>
            </a:r>
            <a:r>
              <a:rPr lang="ru-RU" sz="3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("Су" –кисть, "</a:t>
            </a:r>
            <a:r>
              <a:rPr lang="ru-RU" sz="3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–стопа). В основе данной терапии является воздействие на точки человека, которые связанны со всеми внутренними органами.</a:t>
            </a:r>
          </a:p>
          <a:p>
            <a:pPr marL="0" indent="0">
              <a:buNone/>
            </a:pP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Су </a:t>
            </a:r>
            <a:r>
              <a:rPr lang="ru-RU" sz="33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3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наши кисти рук и стопы ног представляют собой проекцию тела человека: так ладонь и стопа – это туловище, а пять пальцев – это руки, ноги и голова.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значительно улучшает мелкую моторику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рук.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 давно доказана связь тонких произвольных движений пальцев рук ребенка и его речи, так как центры мозга, ответственные за речь, соседствуют с областями мозга, координирующими моторику пальцев рук. Как говорят многие педагоги: «Речь находится на кончиках пальцев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</a:t>
            </a: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помогают: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Нормализовать мышечный тонус,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-Опосредованно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речевые области в коре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мозга.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-Воздействовать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биологически активные точки по системе Су –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особенно важно для детей с различными двигательными расстройствами, детским церебральным параличом, минимальной мозговой дисфункцией);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межполушарное взаимодействие, синхронизировать работу обоих полушарий мозга;</a:t>
            </a:r>
          </a:p>
          <a:p>
            <a:pPr marL="0" lv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энергетический уровень ребенка, развить тактильную чувствительность;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риемы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-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использовать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массажа при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дизартрических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расстройствах, для развития мелкой моторики пальцев рук, а так же с целью общего укрепления организма.</a:t>
            </a:r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5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Ñ Ð´Ð¶Ð¾Ðº ÑÐµÑÐ°Ð¿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39" y="297712"/>
            <a:ext cx="7408949" cy="65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911" y="147744"/>
            <a:ext cx="9447223" cy="6563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специальным шариком.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на ладони находится множество биологически активных точек, эффективным способом их стимуляции является массаж специальным шариком. Прокатывая шарик между ладошками, дети массируют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мыщцы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следующий прием это: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эластичным кольцом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которое помогает стимулировать работу внутренних органов. Так как все тело человека проецируется на кисть и стопу, а также на каждый палец кисти и стопы, эффективным способом профилактики и лечения болезней является массаж пальцев, кистей и стоп эластичным кольцом.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нужно надеть на палец и провести массаж зоны соответствующей пораженной части тела, до ее покраснения и появлении ощущения тепла.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шаров – «ежиков» с колечками 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Су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памяти и внимания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детям выполнить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инструкцию: надень колечко на мизинец правой руки, возьми шарик в правую руку и спрячь за спину и т.д.; ребенок закрывает глаза, взрослый надевает колечко на любой его палец, а тот должен назвать, на какой палец какой руки надето кольцо.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цветные массажные мячики для закрепления знания детей о цвете,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какого цвета шарик в руках ребёнка или выбрать по инструкции нужный для массажа шарик.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интереса ребёнка во время массажа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используите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различный речевой материал.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5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959" y="167419"/>
            <a:ext cx="7712676" cy="763459"/>
          </a:xfrm>
        </p:spPr>
        <p:txBody>
          <a:bodyPr/>
          <a:lstStyle/>
          <a:p>
            <a:pPr algn="ctr"/>
            <a:r>
              <a:rPr lang="ru-RU" dirty="0" smtClean="0"/>
              <a:t>Пример разминки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76" y="1046205"/>
            <a:ext cx="9851424" cy="5130758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Я мячом круги катаю,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Взад - вперед его гоняю.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Им поглажу я ладошку.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Будто я сметаю крошку,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И сожму его немножко,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Как сжимает лапу кошка,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Каждым пальцем мяч прижму,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И другой рукой начну.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dirty="0"/>
              <a:t>Раз – два – три – четыре – пять, (разгибать пальцы по одному)</a:t>
            </a:r>
          </a:p>
          <a:p>
            <a:r>
              <a:rPr lang="ru-RU" dirty="0"/>
              <a:t>Вышли пальцы погулять,</a:t>
            </a:r>
          </a:p>
          <a:p>
            <a:r>
              <a:rPr lang="ru-RU" dirty="0"/>
              <a:t>Этот пальчик самый сильный, самый толстый и большой.</a:t>
            </a:r>
          </a:p>
          <a:p>
            <a:r>
              <a:rPr lang="ru-RU" dirty="0"/>
              <a:t>Этот пальчик для того, чтоб показывать его.</a:t>
            </a:r>
          </a:p>
          <a:p>
            <a:r>
              <a:rPr lang="ru-RU" dirty="0"/>
              <a:t>Этот пальчик самый длинный и стоит он в середине.</a:t>
            </a:r>
          </a:p>
          <a:p>
            <a:r>
              <a:rPr lang="ru-RU" dirty="0"/>
              <a:t>Этот пальчик безымянный, он избалованный самый.</a:t>
            </a:r>
          </a:p>
          <a:p>
            <a:r>
              <a:rPr lang="ru-RU" dirty="0"/>
              <a:t>А мизинчик, </a:t>
            </a:r>
            <a:r>
              <a:rPr lang="ru-RU" dirty="0" smtClean="0"/>
              <a:t>хоть и </a:t>
            </a:r>
            <a:r>
              <a:rPr lang="ru-RU" dirty="0"/>
              <a:t>мал, очень ловок и удал</a:t>
            </a:r>
            <a:r>
              <a:rPr lang="ru-RU" dirty="0" smtClean="0"/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4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Ñ Ð´Ð¶Ð¾Ðº ÑÐµÑÐ°Ð¿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8827" r="6746" b="11654"/>
          <a:stretch/>
        </p:blipFill>
        <p:spPr bwMode="auto">
          <a:xfrm>
            <a:off x="870120" y="700218"/>
            <a:ext cx="8305777" cy="58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23073" y="3057608"/>
            <a:ext cx="41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1292" y="5784333"/>
            <a:ext cx="33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73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42" y="290986"/>
            <a:ext cx="8684741" cy="70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 Neue"/>
              </a:rPr>
              <a:t>СКАЗКА «Ёжик на прогулке»</a:t>
            </a:r>
            <a:br>
              <a:rPr lang="ru-RU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 Neue"/>
              </a:rPr>
            </a:b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 Neue"/>
              </a:rPr>
              <a:t>(поиграйте вместе с детьми)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686" y="1721709"/>
            <a:ext cx="8749613" cy="4125743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 да был ежик в лесу, в своем домике - норке (зажать шарик в ладошке). Выглянул ежик из своей норки (раскрыть ладошки и показать шарик) и увидел солнышко. Улыбнулся ежик солнышку (улыбнуться, раскрыть одну ладошку веером) и решил прогуляться по лесу. Покатился ежик по извилистой дорожке (побежал по 1 карточке), катился –катился то в вверх то в низ, и прибежал на красивую, круглую полянку (2 карточка в форме круга, зажать шарик в ладошке). Обрадовался ежик и стал бегать и прыгать по полянке (зажимать шарик между ладошками). Стал цветочки нюхать (прерывистые прокатывания ладошкой карточка 3). Вдруг набежали тучки (карточка 4), и закапал дождик: кап-кап-кап. Спрятался ежик под большой грибок (ладошкой левой руки сделать шляпку и спрятать шарик под ним) и укрылся от дождя, а когда закончился дождь, то на полянке выросли разные грибы: подосиновики, подберезовики, опята, лисички и даже белый гриб </a:t>
            </a:r>
            <a:r>
              <a:rPr lang="ru-RU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(достать эластичное кольцо и начиная  с мизинца поочередно одевать, </a:t>
            </a:r>
            <a:r>
              <a:rPr lang="ru-RU" b="0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5).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9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24000" y="147332"/>
            <a:ext cx="79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pic>
        <p:nvPicPr>
          <p:cNvPr id="1028" name="Picture 4" descr="https://ruizdat.ru/photos/stih30701_36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00" y="4677145"/>
            <a:ext cx="1340528" cy="18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yt3.ggpht.com/-QTTwBTgoONw/AAAAAAAAAAI/AAAAAAAAAAA/MZNYvZrQ57M/s8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13" y="3401217"/>
            <a:ext cx="3260724" cy="32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etsad-kitty.ru/uploads/posts/2011-11/1322207889_solny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77" y="93802"/>
            <a:ext cx="4039339" cy="26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161668" y="316813"/>
            <a:ext cx="10092041" cy="6166456"/>
          </a:xfrm>
          <a:custGeom>
            <a:avLst/>
            <a:gdLst>
              <a:gd name="connsiteX0" fmla="*/ 0 w 11953997"/>
              <a:gd name="connsiteY0" fmla="*/ 6482053 h 6710668"/>
              <a:gd name="connsiteX1" fmla="*/ 403654 w 11953997"/>
              <a:gd name="connsiteY1" fmla="*/ 2420799 h 6710668"/>
              <a:gd name="connsiteX2" fmla="*/ 1474573 w 11953997"/>
              <a:gd name="connsiteY2" fmla="*/ 443718 h 6710668"/>
              <a:gd name="connsiteX3" fmla="*/ 3352800 w 11953997"/>
              <a:gd name="connsiteY3" fmla="*/ 847372 h 6710668"/>
              <a:gd name="connsiteX4" fmla="*/ 4341341 w 11953997"/>
              <a:gd name="connsiteY4" fmla="*/ 6053686 h 6710668"/>
              <a:gd name="connsiteX5" fmla="*/ 6911546 w 11953997"/>
              <a:gd name="connsiteY5" fmla="*/ 6053686 h 6710668"/>
              <a:gd name="connsiteX6" fmla="*/ 7982465 w 11953997"/>
              <a:gd name="connsiteY6" fmla="*/ 748518 h 6710668"/>
              <a:gd name="connsiteX7" fmla="*/ 10486768 w 11953997"/>
              <a:gd name="connsiteY7" fmla="*/ 303675 h 6710668"/>
              <a:gd name="connsiteX8" fmla="*/ 11178746 w 11953997"/>
              <a:gd name="connsiteY8" fmla="*/ 3277534 h 6710668"/>
              <a:gd name="connsiteX9" fmla="*/ 11532973 w 11953997"/>
              <a:gd name="connsiteY9" fmla="*/ 6391437 h 671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53997" h="6710668">
                <a:moveTo>
                  <a:pt x="0" y="6482053"/>
                </a:moveTo>
                <a:cubicBezTo>
                  <a:pt x="78946" y="4954620"/>
                  <a:pt x="157892" y="3427188"/>
                  <a:pt x="403654" y="2420799"/>
                </a:cubicBezTo>
                <a:cubicBezTo>
                  <a:pt x="649416" y="1414410"/>
                  <a:pt x="983049" y="705956"/>
                  <a:pt x="1474573" y="443718"/>
                </a:cubicBezTo>
                <a:cubicBezTo>
                  <a:pt x="1966097" y="181480"/>
                  <a:pt x="2875005" y="-87623"/>
                  <a:pt x="3352800" y="847372"/>
                </a:cubicBezTo>
                <a:cubicBezTo>
                  <a:pt x="3830595" y="1782367"/>
                  <a:pt x="3748217" y="5185967"/>
                  <a:pt x="4341341" y="6053686"/>
                </a:cubicBezTo>
                <a:cubicBezTo>
                  <a:pt x="4934465" y="6921405"/>
                  <a:pt x="6304692" y="6937881"/>
                  <a:pt x="6911546" y="6053686"/>
                </a:cubicBezTo>
                <a:cubicBezTo>
                  <a:pt x="7518400" y="5169491"/>
                  <a:pt x="7386595" y="1706853"/>
                  <a:pt x="7982465" y="748518"/>
                </a:cubicBezTo>
                <a:cubicBezTo>
                  <a:pt x="8578335" y="-209817"/>
                  <a:pt x="9954055" y="-117828"/>
                  <a:pt x="10486768" y="303675"/>
                </a:cubicBezTo>
                <a:cubicBezTo>
                  <a:pt x="11019481" y="725178"/>
                  <a:pt x="11004379" y="2262907"/>
                  <a:pt x="11178746" y="3277534"/>
                </a:cubicBezTo>
                <a:cubicBezTo>
                  <a:pt x="11353113" y="4292161"/>
                  <a:pt x="12586043" y="7055956"/>
                  <a:pt x="11532973" y="6391437"/>
                </a:cubicBez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 t="-2010" r="6943" b="2010"/>
          <a:stretch/>
        </p:blipFill>
        <p:spPr bwMode="auto">
          <a:xfrm>
            <a:off x="4581408" y="4303243"/>
            <a:ext cx="5888632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9" t="12310" r="34305" b="-12310"/>
          <a:stretch/>
        </p:blipFill>
        <p:spPr bwMode="auto">
          <a:xfrm>
            <a:off x="132427" y="4651904"/>
            <a:ext cx="4485406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ruizdat.ru/photos/stih30701_36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8" y="4841190"/>
            <a:ext cx="1340528" cy="18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5798734" y="309185"/>
            <a:ext cx="4476915" cy="4785065"/>
            <a:chOff x="252284" y="665824"/>
            <a:chExt cx="4476915" cy="4785065"/>
          </a:xfrm>
          <a:solidFill>
            <a:srgbClr val="FFFFCC"/>
          </a:solidFill>
        </p:grpSpPr>
        <p:sp>
          <p:nvSpPr>
            <p:cNvPr id="18" name="Овал 17"/>
            <p:cNvSpPr/>
            <p:nvPr/>
          </p:nvSpPr>
          <p:spPr>
            <a:xfrm>
              <a:off x="252284" y="665824"/>
              <a:ext cx="4476915" cy="4785065"/>
            </a:xfrm>
            <a:prstGeom prst="ellips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>
              <a:endCxn id="18" idx="6"/>
            </p:cNvCxnSpPr>
            <p:nvPr/>
          </p:nvCxnSpPr>
          <p:spPr>
            <a:xfrm>
              <a:off x="4714044" y="2466960"/>
              <a:ext cx="15155" cy="591397"/>
            </a:xfrm>
            <a:prstGeom prst="straightConnector1">
              <a:avLst/>
            </a:prstGeom>
            <a:grpFill/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433259" y="370549"/>
            <a:ext cx="4476915" cy="4785065"/>
            <a:chOff x="252284" y="665824"/>
            <a:chExt cx="4476915" cy="4785065"/>
          </a:xfrm>
          <a:solidFill>
            <a:srgbClr val="FFFFCC"/>
          </a:solidFill>
        </p:grpSpPr>
        <p:sp>
          <p:nvSpPr>
            <p:cNvPr id="2" name="Овал 1"/>
            <p:cNvSpPr/>
            <p:nvPr/>
          </p:nvSpPr>
          <p:spPr>
            <a:xfrm>
              <a:off x="252284" y="665824"/>
              <a:ext cx="4476915" cy="4785065"/>
            </a:xfrm>
            <a:prstGeom prst="ellips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4505325" y="1866900"/>
              <a:ext cx="208719" cy="600060"/>
            </a:xfrm>
            <a:prstGeom prst="straightConnector1">
              <a:avLst/>
            </a:prstGeom>
            <a:grpFill/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8" name="Picture 4" descr="http://gifok.net/images/2015/10/23/Bouquet_1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2" y="732808"/>
            <a:ext cx="3514328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pdb/985790/a233c605-be97-4243-b5a8-1675a7c7c466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55" y="1334171"/>
            <a:ext cx="4316183" cy="291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9" t="12310" r="34305" b="-12310"/>
          <a:stretch/>
        </p:blipFill>
        <p:spPr bwMode="auto">
          <a:xfrm>
            <a:off x="161668" y="4675875"/>
            <a:ext cx="4485406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nosart.com/wp-content/uploads/2018/11/tree-with-grass-clip-black-and-white-download-techflourish-collections-inside-grass-clipar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 t="-2010" r="6943" b="2010"/>
          <a:stretch/>
        </p:blipFill>
        <p:spPr bwMode="auto">
          <a:xfrm>
            <a:off x="4581408" y="4303243"/>
            <a:ext cx="5888632" cy="2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610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Times New Roman</vt:lpstr>
      <vt:lpstr>Тема Office</vt:lpstr>
      <vt:lpstr>Для вас родители. Использование Су-Джок терапии с детьми дошкольного возраста.</vt:lpstr>
      <vt:lpstr>Что такое Су-Джок?</vt:lpstr>
      <vt:lpstr>Презентация PowerPoint</vt:lpstr>
      <vt:lpstr>Презентация PowerPoint</vt:lpstr>
      <vt:lpstr>Пример разминки</vt:lpstr>
      <vt:lpstr>Презентация PowerPoint</vt:lpstr>
      <vt:lpstr>СКАЗКА «Ёжик на прогулке» (поиграйте вместе с детьми)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Maxsim Tiurin</dc:creator>
  <cp:lastModifiedBy>Maxsim Tiurin</cp:lastModifiedBy>
  <cp:revision>31</cp:revision>
  <dcterms:created xsi:type="dcterms:W3CDTF">2019-02-20T12:59:52Z</dcterms:created>
  <dcterms:modified xsi:type="dcterms:W3CDTF">2019-02-25T16:50:54Z</dcterms:modified>
</cp:coreProperties>
</file>