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EDC0840-9277-4A10-8B40-55AD0845454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8A4E322-D222-4A69-B06A-80B3EC5C2E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EDC0840-9277-4A10-8B40-55AD0845454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8A4E322-D222-4A69-B06A-80B3EC5C2E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EDC0840-9277-4A10-8B40-55AD0845454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8A4E322-D222-4A69-B06A-80B3EC5C2E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EDC0840-9277-4A10-8B40-55AD0845454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8A4E322-D222-4A69-B06A-80B3EC5C2E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EDC0840-9277-4A10-8B40-55AD0845454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8A4E322-D222-4A69-B06A-80B3EC5C2E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EDC0840-9277-4A10-8B40-55AD0845454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8A4E322-D222-4A69-B06A-80B3EC5C2E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EDC0840-9277-4A10-8B40-55AD0845454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8A4E322-D222-4A69-B06A-80B3EC5C2E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EDC0840-9277-4A10-8B40-55AD0845454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8A4E322-D222-4A69-B06A-80B3EC5C2E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EDC0840-9277-4A10-8B40-55AD0845454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8A4E322-D222-4A69-B06A-80B3EC5C2E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EDC0840-9277-4A10-8B40-55AD0845454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8A4E322-D222-4A69-B06A-80B3EC5C2E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FEDC0840-9277-4A10-8B40-55AD0845454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A8A4E322-D222-4A69-B06A-80B3EC5C2E6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0840-9277-4A10-8B40-55AD0845454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4E322-D222-4A69-B06A-80B3EC5C2E6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8" Type="http://schemas.openxmlformats.org/officeDocument/2006/relationships/slideLayout" Target="../slideLayouts/slideLayout2.xml"/><Relationship Id="rId17" Type="http://schemas.openxmlformats.org/officeDocument/2006/relationships/audio" Target="../media/audio1.wav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48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TextBox 4"/>
          <p:cNvSpPr txBox="true"/>
          <p:nvPr/>
        </p:nvSpPr>
        <p:spPr>
          <a:xfrm>
            <a:off x="3229233" y="2642094"/>
            <a:ext cx="7817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Здравствуй Осень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true"/>
          <p:nvPr/>
        </p:nvSpPr>
        <p:spPr>
          <a:xfrm>
            <a:off x="6938682" y="4688108"/>
            <a:ext cx="4616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Подготовил: Учитель-дефектолог</a:t>
            </a:r>
            <a:endParaRPr lang="ru-RU" dirty="0" smtClean="0"/>
          </a:p>
          <a:p>
            <a:r>
              <a:rPr lang="ru-RU" dirty="0" smtClean="0"/>
              <a:t>Тюрина Анастасия Викторовна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МБДОУ ЦРР №</a:t>
            </a:r>
            <a:r>
              <a:rPr lang="ru-RU" smtClean="0"/>
              <a:t>28 «Огонек»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637270" y="175654"/>
            <a:ext cx="9335530" cy="92700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Какая осень бывает?</a:t>
            </a:r>
            <a:br>
              <a:rPr lang="ru-RU" dirty="0" smtClean="0"/>
            </a:br>
            <a:r>
              <a:rPr lang="ru-RU" sz="1600" dirty="0" smtClean="0"/>
              <a:t>Соедини правильно картинку с месяцем, чтобы себя проверить нажми на календарь!</a:t>
            </a:r>
            <a:br>
              <a:rPr lang="ru-RU" sz="1600" dirty="0" smtClean="0"/>
            </a:br>
            <a:r>
              <a:rPr lang="ru-RU" sz="1600" dirty="0" smtClean="0"/>
              <a:t>Проговорите, какие осенние месяцы бывают, чем они отличаются.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8484972" y="4133091"/>
            <a:ext cx="3336325" cy="25022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3" y="4142873"/>
            <a:ext cx="3691171" cy="2456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298" y="4123309"/>
            <a:ext cx="3962399" cy="2476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true"/>
          </p:cNvPicPr>
          <p:nvPr/>
        </p:nvPicPr>
        <p:blipFill rotWithShape="true">
          <a:blip r:embed="rId4"/>
          <a:srcRect/>
          <a:stretch>
            <a:fillRect/>
          </a:stretch>
        </p:blipFill>
        <p:spPr>
          <a:xfrm>
            <a:off x="826421" y="1436978"/>
            <a:ext cx="1621697" cy="18864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 rotWithShape="true">
          <a:blip r:embed="rId5"/>
          <a:srcRect/>
          <a:stretch>
            <a:fillRect/>
          </a:stretch>
        </p:blipFill>
        <p:spPr>
          <a:xfrm>
            <a:off x="5172150" y="1343785"/>
            <a:ext cx="1631092" cy="2072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 rotWithShape="true">
          <a:blip r:embed="rId6"/>
          <a:srcRect/>
          <a:stretch>
            <a:fillRect/>
          </a:stretch>
        </p:blipFill>
        <p:spPr>
          <a:xfrm>
            <a:off x="9312391" y="1507921"/>
            <a:ext cx="1845276" cy="2046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68008 0.4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97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33646 0.47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33242 0.443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true"/>
          </p:cNvPicPr>
          <p:nvPr/>
        </p:nvPicPr>
        <p:blipFill rotWithShape="true">
          <a:blip r:embed="rId1"/>
          <a:srcRect/>
          <a:stretch>
            <a:fillRect/>
          </a:stretch>
        </p:blipFill>
        <p:spPr>
          <a:xfrm>
            <a:off x="-11430" y="1905"/>
            <a:ext cx="12216130" cy="6877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288191" y="175655"/>
            <a:ext cx="9648749" cy="93174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 нужно одеваться осенью?</a:t>
            </a:r>
            <a:br>
              <a:rPr lang="ru-RU" dirty="0" smtClean="0"/>
            </a:br>
            <a:r>
              <a:rPr lang="ru-RU" sz="1600" dirty="0" smtClean="0"/>
              <a:t>Подбери Маше осенний гардероб</a:t>
            </a:r>
            <a:br>
              <a:rPr lang="ru-RU" sz="1600" dirty="0" smtClean="0"/>
            </a:br>
            <a:r>
              <a:rPr lang="ru-RU" sz="1600" dirty="0" smtClean="0"/>
              <a:t>Расскажите, почему нужно одеваться теплее? Какая одежда подходит к этому времени года, а какая не подходит. Почему?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69" y="1171831"/>
            <a:ext cx="3728651" cy="49715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 rotWithShape="true">
          <a:blip r:embed="rId3"/>
          <a:srcRect/>
          <a:stretch>
            <a:fillRect/>
          </a:stretch>
        </p:blipFill>
        <p:spPr>
          <a:xfrm>
            <a:off x="4023951" y="1145279"/>
            <a:ext cx="1761426" cy="24219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true"/>
          </p:cNvPicPr>
          <p:nvPr/>
        </p:nvPicPr>
        <p:blipFill rotWithShape="true">
          <a:blip r:embed="rId4"/>
          <a:srcRect/>
          <a:stretch>
            <a:fillRect/>
          </a:stretch>
        </p:blipFill>
        <p:spPr>
          <a:xfrm rot="16200000">
            <a:off x="10152275" y="768129"/>
            <a:ext cx="2201764" cy="13582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true"/>
          </p:cNvPicPr>
          <p:nvPr/>
        </p:nvPicPr>
        <p:blipFill rotWithShape="true">
          <a:blip r:embed="rId5"/>
          <a:srcRect/>
          <a:stretch>
            <a:fillRect/>
          </a:stretch>
        </p:blipFill>
        <p:spPr>
          <a:xfrm rot="16200000">
            <a:off x="7785082" y="874427"/>
            <a:ext cx="1442906" cy="20553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true"/>
          </p:cNvPicPr>
          <p:nvPr/>
        </p:nvPicPr>
        <p:blipFill rotWithShape="true">
          <a:blip r:embed="rId6"/>
          <a:srcRect/>
          <a:stretch>
            <a:fillRect/>
          </a:stretch>
        </p:blipFill>
        <p:spPr>
          <a:xfrm rot="5756521">
            <a:off x="4000806" y="3605990"/>
            <a:ext cx="1699611" cy="21526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true"/>
          </p:cNvPicPr>
          <p:nvPr/>
        </p:nvPicPr>
        <p:blipFill rotWithShape="true">
          <a:blip r:embed="rId7"/>
          <a:srcRect/>
          <a:stretch>
            <a:fillRect/>
          </a:stretch>
        </p:blipFill>
        <p:spPr>
          <a:xfrm>
            <a:off x="8164544" y="3443670"/>
            <a:ext cx="1837038" cy="24054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true"/>
          </p:cNvPicPr>
          <p:nvPr/>
        </p:nvPicPr>
        <p:blipFill rotWithShape="true">
          <a:blip r:embed="rId8"/>
          <a:srcRect/>
          <a:stretch>
            <a:fillRect/>
          </a:stretch>
        </p:blipFill>
        <p:spPr>
          <a:xfrm>
            <a:off x="9133738" y="2696757"/>
            <a:ext cx="1204737" cy="10338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true"/>
          </p:cNvPicPr>
          <p:nvPr/>
        </p:nvPicPr>
        <p:blipFill rotWithShape="true">
          <a:blip r:embed="rId9"/>
          <a:srcRect/>
          <a:stretch>
            <a:fillRect/>
          </a:stretch>
        </p:blipFill>
        <p:spPr>
          <a:xfrm>
            <a:off x="5440072" y="2417167"/>
            <a:ext cx="1334311" cy="21855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true"/>
          </p:cNvPicPr>
          <p:nvPr/>
        </p:nvPicPr>
        <p:blipFill rotWithShape="true">
          <a:blip r:embed="rId10"/>
          <a:srcRect l="-467"/>
          <a:stretch>
            <a:fillRect/>
          </a:stretch>
        </p:blipFill>
        <p:spPr>
          <a:xfrm>
            <a:off x="6211022" y="4761896"/>
            <a:ext cx="1245424" cy="10897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true"/>
          </p:cNvPicPr>
          <p:nvPr/>
        </p:nvPicPr>
        <p:blipFill rotWithShape="true">
          <a:blip r:embed="rId11"/>
          <a:srcRect/>
          <a:stretch>
            <a:fillRect/>
          </a:stretch>
        </p:blipFill>
        <p:spPr>
          <a:xfrm>
            <a:off x="10568586" y="5387849"/>
            <a:ext cx="670444" cy="4646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true"/>
          </p:cNvPicPr>
          <p:nvPr/>
        </p:nvPicPr>
        <p:blipFill rotWithShape="true">
          <a:blip r:embed="rId12"/>
          <a:srcRect/>
          <a:stretch>
            <a:fillRect/>
          </a:stretch>
        </p:blipFill>
        <p:spPr>
          <a:xfrm>
            <a:off x="11032359" y="5393763"/>
            <a:ext cx="700496" cy="5034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true"/>
          </p:cNvPicPr>
          <p:nvPr/>
        </p:nvPicPr>
        <p:blipFill rotWithShape="true">
          <a:blip r:embed="rId13"/>
          <a:srcRect/>
          <a:stretch>
            <a:fillRect/>
          </a:stretch>
        </p:blipFill>
        <p:spPr>
          <a:xfrm>
            <a:off x="6561164" y="2990137"/>
            <a:ext cx="1334529" cy="13345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 rotWithShape="true">
          <a:blip r:embed="rId14"/>
          <a:srcRect/>
          <a:stretch>
            <a:fillRect/>
          </a:stretch>
        </p:blipFill>
        <p:spPr>
          <a:xfrm>
            <a:off x="5853066" y="1180626"/>
            <a:ext cx="1272478" cy="18445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true"/>
          </p:cNvPicPr>
          <p:nvPr/>
        </p:nvPicPr>
        <p:blipFill rotWithShape="true">
          <a:blip r:embed="rId15"/>
          <a:srcRect/>
          <a:stretch>
            <a:fillRect/>
          </a:stretch>
        </p:blipFill>
        <p:spPr>
          <a:xfrm rot="5681485">
            <a:off x="4645195" y="5392231"/>
            <a:ext cx="847636" cy="910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 rotWithShape="true">
          <a:blip r:embed="rId16"/>
          <a:srcRect/>
          <a:stretch>
            <a:fillRect/>
          </a:stretch>
        </p:blipFill>
        <p:spPr>
          <a:xfrm rot="5726341">
            <a:off x="5023355" y="5501140"/>
            <a:ext cx="985562" cy="667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21914 0.25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1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36315 0.393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4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51823 0.0148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74127 0.486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70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22136 -0.106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8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24961 -0.055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25338 -0.0722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true"/>
          </p:cNvPicPr>
          <p:nvPr/>
        </p:nvPicPr>
        <p:blipFill rotWithShape="true">
          <a:blip r:embed="rId1"/>
          <a:srcRect/>
          <a:stretch>
            <a:fillRect/>
          </a:stretch>
        </p:blipFill>
        <p:spPr>
          <a:xfrm>
            <a:off x="1270" y="-3175"/>
            <a:ext cx="12190730" cy="68687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838200" y="78255"/>
            <a:ext cx="10515600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Положи все большое в корзину справа</a:t>
            </a:r>
            <a:br>
              <a:rPr lang="ru-RU" sz="3600" dirty="0" smtClean="0"/>
            </a:br>
            <a:r>
              <a:rPr lang="ru-RU" sz="3600" dirty="0" smtClean="0"/>
              <a:t>Положи все маленькое в корзину слева</a:t>
            </a:r>
            <a:br>
              <a:rPr lang="ru-RU" dirty="0" smtClean="0"/>
            </a:br>
            <a:r>
              <a:rPr lang="ru-RU" sz="1600" dirty="0" smtClean="0"/>
              <a:t>(Проговори: большой лист-маленький листочек, большая птица-маленькая птичка и </a:t>
            </a:r>
            <a:r>
              <a:rPr lang="ru-RU" sz="1600" dirty="0" err="1" smtClean="0"/>
              <a:t>тд</a:t>
            </a:r>
            <a:r>
              <a:rPr lang="ru-RU" sz="1600" dirty="0" smtClean="0"/>
              <a:t>.)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830" y="1869983"/>
            <a:ext cx="4284465" cy="4432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6429"/>
            <a:ext cx="2832181" cy="2929843"/>
          </a:xfrm>
          <a:prstGeom prst="rect">
            <a:avLst/>
          </a:prstGeom>
        </p:spPr>
      </p:pic>
      <p:sp>
        <p:nvSpPr>
          <p:cNvPr id="6" name="TextBox 5"/>
          <p:cNvSpPr txBox="true"/>
          <p:nvPr/>
        </p:nvSpPr>
        <p:spPr>
          <a:xfrm>
            <a:off x="10103224" y="6185646"/>
            <a:ext cx="278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Право</a:t>
            </a:r>
            <a:endParaRPr lang="ru-RU" dirty="0"/>
          </a:p>
        </p:txBody>
      </p:sp>
      <p:sp>
        <p:nvSpPr>
          <p:cNvPr id="7" name="TextBox 6"/>
          <p:cNvSpPr txBox="true"/>
          <p:nvPr/>
        </p:nvSpPr>
        <p:spPr>
          <a:xfrm>
            <a:off x="1013012" y="6000980"/>
            <a:ext cx="278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лево</a:t>
            </a:r>
            <a:endParaRPr lang="ru-RU" dirty="0"/>
          </a:p>
        </p:txBody>
      </p:sp>
      <p:pic>
        <p:nvPicPr>
          <p:cNvPr id="9" name="Рисунок 8"/>
          <p:cNvPicPr>
            <a:picLocks noChangeAspect="true"/>
          </p:cNvPicPr>
          <p:nvPr/>
        </p:nvPicPr>
        <p:blipFill rotWithShape="true">
          <a:blip r:embed="rId4"/>
          <a:srcRect b="-855"/>
          <a:stretch>
            <a:fillRect/>
          </a:stretch>
        </p:blipFill>
        <p:spPr>
          <a:xfrm rot="6646439">
            <a:off x="5722743" y="1577795"/>
            <a:ext cx="3412421" cy="19978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true"/>
          </p:cNvPicPr>
          <p:nvPr/>
        </p:nvPicPr>
        <p:blipFill rotWithShape="true">
          <a:blip r:embed="rId5"/>
          <a:srcRect b="-855"/>
          <a:stretch>
            <a:fillRect/>
          </a:stretch>
        </p:blipFill>
        <p:spPr>
          <a:xfrm rot="1628452">
            <a:off x="2572141" y="5364758"/>
            <a:ext cx="1592761" cy="9325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913" y="1250026"/>
            <a:ext cx="1720109" cy="23242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7632479" y="5242687"/>
            <a:ext cx="975032" cy="1317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478" y="1250466"/>
            <a:ext cx="2863614" cy="22036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4848059" y="4235825"/>
            <a:ext cx="1685906" cy="12973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3649" y="2582939"/>
            <a:ext cx="1889075" cy="20617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6991" y="5278694"/>
            <a:ext cx="1089158" cy="118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3819 0.27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51146 0.139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14349 -0.113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4267 -0.119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4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31901 0.008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62071 0.306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29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33333E-6 L -0.54024 -0.167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18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24597 0.285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" y="3810"/>
            <a:ext cx="12190095" cy="6864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336517" y="157175"/>
            <a:ext cx="9026684" cy="76405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Перелётные птицы. </a:t>
            </a:r>
            <a:br>
              <a:rPr lang="ru-RU" sz="4000" dirty="0" smtClean="0"/>
            </a:br>
            <a:r>
              <a:rPr lang="ru-RU" sz="1800" dirty="0" smtClean="0"/>
              <a:t>Проговорите какие птицы улетают, а какие остаются зимовать.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flipH="true">
            <a:off x="0" y="1012618"/>
            <a:ext cx="4222463" cy="5790810"/>
          </a:xfrm>
          <a:prstGeom prst="rect">
            <a:avLst/>
          </a:prstGeom>
        </p:spPr>
      </p:pic>
      <p:pic>
        <p:nvPicPr>
          <p:cNvPr id="1026" name="Picture 2" descr="https://img2.freepng.ru/20180323/biq/kisspng-computer-icons-symbol-royalty-free-sun-5ab48a691fa888.0280392915217813531297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140260"/>
            <a:ext cx="3636122" cy="36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true"/>
          </p:cNvPicPr>
          <p:nvPr/>
        </p:nvPicPr>
        <p:blipFill rotWithShape="true">
          <a:blip r:embed="rId4"/>
          <a:srcRect/>
          <a:stretch>
            <a:fillRect/>
          </a:stretch>
        </p:blipFill>
        <p:spPr>
          <a:xfrm>
            <a:off x="7378314" y="921225"/>
            <a:ext cx="1352530" cy="15097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true"/>
          </p:cNvPicPr>
          <p:nvPr/>
        </p:nvPicPr>
        <p:blipFill rotWithShape="true">
          <a:blip r:embed="rId5"/>
          <a:srcRect/>
          <a:stretch>
            <a:fillRect/>
          </a:stretch>
        </p:blipFill>
        <p:spPr>
          <a:xfrm>
            <a:off x="7896620" y="3695377"/>
            <a:ext cx="1470211" cy="9681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true"/>
          </p:cNvPicPr>
          <p:nvPr/>
        </p:nvPicPr>
        <p:blipFill rotWithShape="true">
          <a:blip r:embed="rId6"/>
          <a:srcRect/>
          <a:stretch>
            <a:fillRect/>
          </a:stretch>
        </p:blipFill>
        <p:spPr>
          <a:xfrm>
            <a:off x="10034933" y="5182702"/>
            <a:ext cx="1360761" cy="14074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true"/>
          </p:cNvPicPr>
          <p:nvPr/>
        </p:nvPicPr>
        <p:blipFill rotWithShape="true">
          <a:blip r:embed="rId7"/>
          <a:srcRect/>
          <a:stretch>
            <a:fillRect/>
          </a:stretch>
        </p:blipFill>
        <p:spPr>
          <a:xfrm>
            <a:off x="5338481" y="5116829"/>
            <a:ext cx="1515036" cy="10847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true"/>
          </p:cNvPicPr>
          <p:nvPr/>
        </p:nvPicPr>
        <p:blipFill rotWithShape="true">
          <a:blip r:embed="rId8"/>
          <a:srcRect/>
          <a:stretch>
            <a:fillRect/>
          </a:stretch>
        </p:blipFill>
        <p:spPr>
          <a:xfrm>
            <a:off x="4195392" y="2549613"/>
            <a:ext cx="1447888" cy="932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 rotWithShape="true">
          <a:blip r:embed="rId9"/>
          <a:srcRect/>
          <a:stretch>
            <a:fillRect/>
          </a:stretch>
        </p:blipFill>
        <p:spPr>
          <a:xfrm>
            <a:off x="3343748" y="5116829"/>
            <a:ext cx="1205779" cy="12480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true"/>
          </p:cNvPicPr>
          <p:nvPr/>
        </p:nvPicPr>
        <p:blipFill rotWithShape="true">
          <a:blip r:embed="rId10"/>
          <a:srcRect/>
          <a:stretch>
            <a:fillRect/>
          </a:stretch>
        </p:blipFill>
        <p:spPr>
          <a:xfrm>
            <a:off x="5481685" y="3640680"/>
            <a:ext cx="1586983" cy="11654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true"/>
          </p:cNvPicPr>
          <p:nvPr/>
        </p:nvPicPr>
        <p:blipFill rotWithShape="true">
          <a:blip r:embed="rId11"/>
          <a:srcRect/>
          <a:stretch>
            <a:fillRect/>
          </a:stretch>
        </p:blipFill>
        <p:spPr>
          <a:xfrm>
            <a:off x="5728402" y="1727402"/>
            <a:ext cx="1425388" cy="10578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true"/>
          </p:cNvPicPr>
          <p:nvPr/>
        </p:nvPicPr>
        <p:blipFill rotWithShape="true">
          <a:blip r:embed="rId12"/>
          <a:srcRect l="-802"/>
          <a:stretch>
            <a:fillRect/>
          </a:stretch>
        </p:blipFill>
        <p:spPr>
          <a:xfrm>
            <a:off x="338728" y="5349910"/>
            <a:ext cx="1434353" cy="8426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true"/>
          </p:cNvPicPr>
          <p:nvPr/>
        </p:nvPicPr>
        <p:blipFill rotWithShape="true">
          <a:blip r:embed="rId13"/>
          <a:srcRect/>
          <a:stretch>
            <a:fillRect/>
          </a:stretch>
        </p:blipFill>
        <p:spPr>
          <a:xfrm>
            <a:off x="8631726" y="5116829"/>
            <a:ext cx="842682" cy="13088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true"/>
          </p:cNvPicPr>
          <p:nvPr/>
        </p:nvPicPr>
        <p:blipFill rotWithShape="true">
          <a:blip r:embed="rId14"/>
          <a:srcRect/>
          <a:stretch>
            <a:fillRect/>
          </a:stretch>
        </p:blipFill>
        <p:spPr>
          <a:xfrm>
            <a:off x="4195392" y="938994"/>
            <a:ext cx="1201271" cy="1299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19518 0.04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3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16875 -0.335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45104 -0.140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729 -0.5414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65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-0.01849 -0.574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-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0.02305 -0.290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30039 0.0340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6576 0.054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-0.3039 0.1171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08477 -0.6844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45" y="-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-0.48972 -0.3002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92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0"/>
            <a:ext cx="12190095" cy="68472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73403" y="179475"/>
            <a:ext cx="8787021" cy="95326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Подбери осенний лист к дереву</a:t>
            </a:r>
            <a:br>
              <a:rPr lang="ru-RU" dirty="0" smtClean="0"/>
            </a:br>
            <a:r>
              <a:rPr lang="ru-RU" sz="1800" dirty="0" smtClean="0"/>
              <a:t>Произноси правильно: Чей лист? Лист березы. Как называется лист березы? Лист березы называется березовый.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true"/>
          </p:cNvPicPr>
          <p:nvPr/>
        </p:nvPicPr>
        <p:blipFill rotWithShape="true">
          <a:blip r:embed="rId2"/>
          <a:srcRect/>
          <a:stretch>
            <a:fillRect/>
          </a:stretch>
        </p:blipFill>
        <p:spPr>
          <a:xfrm>
            <a:off x="9170966" y="2992625"/>
            <a:ext cx="2922422" cy="3760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 rotWithShape="true">
          <a:blip r:embed="rId3"/>
          <a:srcRect/>
          <a:stretch>
            <a:fillRect/>
          </a:stretch>
        </p:blipFill>
        <p:spPr>
          <a:xfrm>
            <a:off x="5817687" y="3140937"/>
            <a:ext cx="2436463" cy="3706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 rotWithShape="true">
          <a:blip r:embed="rId4"/>
          <a:srcRect b="-3588"/>
          <a:stretch>
            <a:fillRect/>
          </a:stretch>
        </p:blipFill>
        <p:spPr>
          <a:xfrm>
            <a:off x="2763370" y="3140801"/>
            <a:ext cx="2626947" cy="36120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 rotWithShape="true">
          <a:blip r:embed="rId5"/>
          <a:srcRect/>
          <a:stretch>
            <a:fillRect/>
          </a:stretch>
        </p:blipFill>
        <p:spPr>
          <a:xfrm>
            <a:off x="-269833" y="2207979"/>
            <a:ext cx="3033203" cy="5184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true"/>
          </p:cNvPicPr>
          <p:nvPr/>
        </p:nvPicPr>
        <p:blipFill rotWithShape="true">
          <a:blip r:embed="rId6"/>
          <a:srcRect/>
          <a:stretch>
            <a:fillRect/>
          </a:stretch>
        </p:blipFill>
        <p:spPr>
          <a:xfrm>
            <a:off x="6591546" y="1425523"/>
            <a:ext cx="2135047" cy="1485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true"/>
          </p:cNvPicPr>
          <p:nvPr/>
        </p:nvPicPr>
        <p:blipFill rotWithShape="true">
          <a:blip r:embed="rId7"/>
          <a:srcRect/>
          <a:stretch>
            <a:fillRect/>
          </a:stretch>
        </p:blipFill>
        <p:spPr>
          <a:xfrm>
            <a:off x="3807194" y="1519147"/>
            <a:ext cx="2368032" cy="19637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true"/>
          </p:cNvPicPr>
          <p:nvPr/>
        </p:nvPicPr>
        <p:blipFill rotWithShape="true">
          <a:blip r:embed="rId8"/>
          <a:srcRect/>
          <a:stretch>
            <a:fillRect/>
          </a:stretch>
        </p:blipFill>
        <p:spPr>
          <a:xfrm>
            <a:off x="9266696" y="291095"/>
            <a:ext cx="1967923" cy="1904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true"/>
          </p:cNvPicPr>
          <p:nvPr/>
        </p:nvPicPr>
        <p:blipFill rotWithShape="true">
          <a:blip r:embed="rId9"/>
          <a:srcRect/>
          <a:stretch>
            <a:fillRect/>
          </a:stretch>
        </p:blipFill>
        <p:spPr>
          <a:xfrm>
            <a:off x="1532954" y="1241882"/>
            <a:ext cx="1688101" cy="196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29909 0.2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61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37487 0.336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7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23217 0.366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77556E-17 L -0.53894 0.450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3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805</Words>
  <Application>WPS Presentation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SimSun</vt:lpstr>
      <vt:lpstr>Wingdings</vt:lpstr>
      <vt:lpstr>Calibri</vt:lpstr>
      <vt:lpstr>微软雅黑</vt:lpstr>
      <vt:lpstr>Arial Unicode MS</vt:lpstr>
      <vt:lpstr>Calibri Light</vt:lpstr>
      <vt:lpstr>Тема Office</vt:lpstr>
      <vt:lpstr>PowerPoint 演示文稿</vt:lpstr>
      <vt:lpstr>Какая осень бывает? Соедини правильно картинку с месяцем, чтобы себя проверить нажми на календарь! Проговорите, какие осенние месяцы бывают, чем они отличаются.</vt:lpstr>
      <vt:lpstr>Как нужно одеваться осенью? Подбери Маше осенний гардероб Расскажите, почему нужно одеваться теплее? Какая одежда подходит к этому времени года, а какая не подходит. Почему?</vt:lpstr>
      <vt:lpstr>Положи все большое в корзину справа Положи все маленькое в корзину слева (Проговори: большой лист-маленький листочек, большая птица-маленькая птичка и тд.)</vt:lpstr>
      <vt:lpstr>Перелётные птицы.  Проговорите какие птицы улетают, а какие остаются зимовать.</vt:lpstr>
      <vt:lpstr>Подбери осенний лист к дереву Произноси правильно: Чей лист? Лист березы. Как называется лист березы? Лист березы называется березовый.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Maxsim Tiurin</dc:creator>
  <cp:lastModifiedBy>vadim</cp:lastModifiedBy>
  <cp:revision>23</cp:revision>
  <dcterms:created xsi:type="dcterms:W3CDTF">2020-10-27T11:44:32Z</dcterms:created>
  <dcterms:modified xsi:type="dcterms:W3CDTF">2020-10-27T11:44:32Z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1033-11.1.0.9711</vt:lpwstr>
  </property>
</Properties>
</file>