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4" r:id="rId6"/>
    <p:sldId id="263" r:id="rId7"/>
    <p:sldId id="266" r:id="rId8"/>
    <p:sldId id="259" r:id="rId9"/>
    <p:sldId id="261" r:id="rId10"/>
    <p:sldId id="260" r:id="rId11"/>
    <p:sldId id="267" r:id="rId12"/>
    <p:sldId id="265" r:id="rId13"/>
    <p:sldId id="258" r:id="rId14"/>
    <p:sldId id="268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B08"/>
    <a:srgbClr val="702151"/>
    <a:srgbClr val="E41908"/>
    <a:srgbClr val="4F0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-448945" y="2607945"/>
            <a:ext cx="3983355" cy="39058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4291965"/>
            <a:ext cx="1701800" cy="212788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790575" y="393700"/>
            <a:ext cx="4795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3600" b="1" i="1" dirty="0">
                <a:ln w="1143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Электронная газета</a:t>
            </a:r>
            <a:endParaRPr lang="ru-RU" altLang="ru-RU" sz="3600" b="1" i="1" dirty="0">
              <a:ln w="11430"/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i="1" dirty="0">
                <a:ln w="1143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Выпуск № </a:t>
            </a:r>
            <a:r>
              <a:rPr lang="ru-RU" altLang="ru-RU" sz="3600" b="1" i="1" dirty="0" smtClean="0">
                <a:ln w="1143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53</a:t>
            </a:r>
            <a:endParaRPr lang="ru-RU" altLang="ru-RU" sz="3600" b="1" i="1" dirty="0" smtClean="0">
              <a:ln w="11430"/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Group 5"/>
          <p:cNvGrpSpPr/>
          <p:nvPr/>
        </p:nvGrpSpPr>
        <p:grpSpPr bwMode="auto">
          <a:xfrm>
            <a:off x="7383319" y="770274"/>
            <a:ext cx="1502198" cy="1013674"/>
            <a:chOff x="441" y="184"/>
            <a:chExt cx="3939" cy="2871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</a14:hiddenLine>
              </a:ext>
            </a:extLst>
          </p:spPr>
          <p:txBody>
            <a:bodyPr/>
            <a:p>
              <a:endParaRPr lang="ru-RU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</a14:hiddenLine>
              </a:ext>
            </a:extLst>
          </p:spPr>
          <p:txBody>
            <a:bodyPr/>
            <a:p>
              <a:endParaRPr lang="ru-RU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</a14:hiddenLine>
              </a:ext>
            </a:extLst>
          </p:spPr>
          <p:txBody>
            <a:bodyPr/>
            <a:p>
              <a:endParaRPr lang="ru-RU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</a:ln>
          </p:spPr>
          <p:txBody>
            <a:bodyPr/>
            <a:p>
              <a:endParaRPr lang="ru-RU"/>
            </a:p>
          </p:txBody>
        </p:sp>
      </p:grpSp>
      <p:sp>
        <p:nvSpPr>
          <p:cNvPr id="21" name="Текстовое поле 20"/>
          <p:cNvSpPr txBox="1"/>
          <p:nvPr/>
        </p:nvSpPr>
        <p:spPr>
          <a:xfrm>
            <a:off x="2844165" y="5368925"/>
            <a:ext cx="35769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Заходите к нам</a:t>
            </a:r>
            <a:endParaRPr lang="ru-RU" sz="2800" b="1" i="1" dirty="0" smtClean="0">
              <a:ln w="11430"/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 «Огонёк»</a:t>
            </a:r>
            <a:endParaRPr lang="ru-RU" altLang="en-US" sz="2800" b="1" i="1" dirty="0">
              <a:ln w="11430"/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7016750" y="1783715"/>
            <a:ext cx="2097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МБДОУЦРР№28</a:t>
            </a:r>
            <a:endParaRPr lang="ru-RU" altLang="ru-RU" b="1" i="1" dirty="0" smtClean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«ОГОНЕК»</a:t>
            </a:r>
            <a:endParaRPr lang="ru-RU" altLang="ru-RU" b="1" i="1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endParaRPr lang="ru-RU" altLang="ru-RU" b="1" i="1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944870" y="125095"/>
            <a:ext cx="2940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Дата выпуска: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18.01.22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3662680" y="6322060"/>
            <a:ext cx="1819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dirty="0">
              <a:solidFill>
                <a:srgbClr val="C16B08"/>
              </a:solidFill>
            </a:endParaRPr>
          </a:p>
          <a:p>
            <a:endParaRPr lang="ru-RU" altLang="en-US" dirty="0">
              <a:solidFill>
                <a:srgbClr val="C16B08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72870" y="1675765"/>
            <a:ext cx="41452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rida" panose="020B0500000000000000" charset="0"/>
                <a:cs typeface="Corrida" panose="020B0500000000000000" charset="0"/>
              </a:rPr>
              <a:t>«Пойдем лепить</a:t>
            </a:r>
            <a:endParaRPr lang="ru-RU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rida" panose="020B0500000000000000" charset="0"/>
              <a:cs typeface="Corrida" panose="020B0500000000000000" charset="0"/>
            </a:endParaRPr>
          </a:p>
          <a:p>
            <a:pPr algn="ctr"/>
            <a:r>
              <a:rPr lang="ru-RU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rida" panose="020B0500000000000000" charset="0"/>
                <a:cs typeface="Corrida" panose="020B0500000000000000" charset="0"/>
              </a:rPr>
              <a:t> снеговика»</a:t>
            </a:r>
            <a:endParaRPr lang="ru-RU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rida" panose="020B0500000000000000" charset="0"/>
              <a:cs typeface="Corrida" panose="020B050000000000000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81075" y="3794760"/>
            <a:ext cx="2070100" cy="2079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Овал 4"/>
          <p:cNvSpPr/>
          <p:nvPr/>
        </p:nvSpPr>
        <p:spPr>
          <a:xfrm>
            <a:off x="2501900" y="3397250"/>
            <a:ext cx="744220" cy="5651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340" y="1325880"/>
            <a:ext cx="4010660" cy="553212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681605" y="2482850"/>
            <a:ext cx="95948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-6000"/>
          </a:blip>
          <a:stretch>
            <a:fillRect/>
          </a:stretch>
        </p:blipFill>
        <p:spPr>
          <a:xfrm>
            <a:off x="-98425" y="848360"/>
            <a:ext cx="5715000" cy="592455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4267835" y="133985"/>
            <a:ext cx="47948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катали мы чудо из белых комочков,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адели на голову шапку – ведёрко.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носик – морковка и два уголёчка,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устые реснички, из веток метёлка.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руглые щёчки в рябиновых точках,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елюровый шарфик в полоску на шее,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рукавички на ручках – в  кружочках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омочкам чтоб было зимою теплее.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Тиллоева</a:t>
            </a:r>
            <a:endParaRPr lang="ru-RU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83845" y="654367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7" name="Изображение 6" descr="IMG20211214142425"/>
          <p:cNvPicPr>
            <a:picLocks noChangeAspect="1"/>
          </p:cNvPicPr>
          <p:nvPr/>
        </p:nvPicPr>
        <p:blipFill>
          <a:blip r:embed="rId2"/>
          <a:srcRect l="-144"/>
          <a:stretch>
            <a:fillRect/>
          </a:stretch>
        </p:blipFill>
        <p:spPr>
          <a:xfrm>
            <a:off x="191770" y="225425"/>
            <a:ext cx="3090545" cy="48806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Изображение 3" descr="IMG202112141415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17565" y="189230"/>
            <a:ext cx="3035300" cy="49523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Изображение 4" descr="IMG202112141433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2790" y="3776345"/>
            <a:ext cx="5495925" cy="30816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21535" y="189230"/>
            <a:ext cx="468503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Педагогический совет:</a:t>
            </a:r>
            <a:endParaRPr lang="ru-RU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357245" y="834390"/>
            <a:ext cx="2428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solidFill>
                  <a:srgbClr val="C16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связной речи у дошкольников различными видами деятельности».</a:t>
            </a:r>
            <a:endParaRPr lang="ru-RU" altLang="en-US" sz="2400" b="1">
              <a:solidFill>
                <a:srgbClr val="C16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9690" y="642747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201130933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05" y="709295"/>
            <a:ext cx="4009390" cy="5351780"/>
          </a:xfrm>
          <a:prstGeom prst="rect">
            <a:avLst/>
          </a:prstGeom>
          <a:ln w="38100">
            <a:solidFill>
              <a:srgbClr val="E41908"/>
            </a:solidFill>
          </a:ln>
        </p:spPr>
      </p:pic>
      <p:pic>
        <p:nvPicPr>
          <p:cNvPr id="4" name="Изображение 3" descr="IMG202201130932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" y="2143125"/>
            <a:ext cx="3879850" cy="4283710"/>
          </a:xfrm>
          <a:prstGeom prst="rect">
            <a:avLst/>
          </a:prstGeom>
          <a:ln w="38100">
            <a:solidFill>
              <a:srgbClr val="E41908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08195" y="64135"/>
            <a:ext cx="429895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Театральная неделя:</a:t>
            </a:r>
            <a:endParaRPr lang="ru-RU" altLang="en-US" sz="36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410" y="6151245"/>
            <a:ext cx="442087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«Четыре желания»</a:t>
            </a:r>
            <a:endParaRPr lang="ru-RU" altLang="en-US" sz="4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64135"/>
            <a:ext cx="3124200" cy="182880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179945" y="669671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201110958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110" y="1366520"/>
            <a:ext cx="3441065" cy="5344160"/>
          </a:xfrm>
          <a:prstGeom prst="rect">
            <a:avLst/>
          </a:prstGeom>
          <a:ln w="38100">
            <a:solidFill>
              <a:srgbClr val="E41908"/>
            </a:solidFill>
          </a:ln>
        </p:spPr>
      </p:pic>
      <p:pic>
        <p:nvPicPr>
          <p:cNvPr id="6" name="Изображение 5" descr="IMG20220111110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10" y="453390"/>
            <a:ext cx="4458335" cy="5950585"/>
          </a:xfrm>
          <a:prstGeom prst="rect">
            <a:avLst/>
          </a:prstGeom>
          <a:ln w="38100">
            <a:solidFill>
              <a:srgbClr val="E41908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893" y="95250"/>
            <a:ext cx="56076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Кукольный театр:</a:t>
            </a:r>
            <a:endParaRPr lang="ru-RU" altLang="en-US" sz="36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36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«Сказочное проишествие»</a:t>
            </a:r>
            <a:endParaRPr lang="ru-RU" altLang="en-US" sz="36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895" y="5149215"/>
            <a:ext cx="3337560" cy="178625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6801485" y="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-448945" y="2607945"/>
            <a:ext cx="3983355" cy="39058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4291965"/>
            <a:ext cx="1701800" cy="212788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0000">
            <a:off x="1804670" y="744855"/>
            <a:ext cx="3483610" cy="29813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170488" y="635000"/>
            <a:ext cx="3768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sz="24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До  следующих встреч…</a:t>
            </a:r>
            <a:endParaRPr lang="ru-RU" altLang="en-US" sz="24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310255" y="5774690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  <a:sym typeface="+mn-ea"/>
              </a:rPr>
              <a:t>Составитель: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  <a:sym typeface="+mn-ea"/>
              </a:rPr>
              <a:t>педагог- психолог  </a:t>
            </a:r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  <a:sym typeface="+mn-ea"/>
              </a:rPr>
              <a:t>Семенюк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  <a:sym typeface="+mn-ea"/>
              </a:rPr>
              <a:t> С.П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  <a:sym typeface="+mn-ea"/>
              </a:rPr>
              <a:t>.</a:t>
            </a:r>
            <a:endParaRPr lang="ru-RU" altLang="en-US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venture" panose="02000503020000020003" pitchFamily="2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30505" y="641985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348105" y="135255"/>
            <a:ext cx="67881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+mn-ea"/>
              </a:rPr>
              <a:t>Из 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+mn-ea"/>
              </a:rPr>
              <a:t>нашей газеты вы узнаете </a:t>
            </a:r>
            <a:endParaRPr lang="ru-RU" sz="2800" kern="10" dirty="0">
              <a:ln w="9525">
                <a:solidFill>
                  <a:srgbClr val="000000"/>
                </a:solidFill>
                <a:round/>
              </a:ln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+mn-ea"/>
              </a:rPr>
              <a:t>как проходили:</a:t>
            </a:r>
            <a:endParaRPr lang="ru-RU" altLang="en-US" sz="28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9470" y="1009650"/>
            <a:ext cx="746506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ru-RU" alt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Новогодние праздники в детском саду.</a:t>
            </a:r>
            <a:endParaRPr lang="ru-RU" alt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ru-RU" altLang="ru-RU" sz="28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Выставки </a:t>
            </a:r>
            <a:r>
              <a:rPr lang="ru-RU" alt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творческих работ.</a:t>
            </a:r>
            <a:endParaRPr lang="ru-RU" alt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Педагогический час: «</a:t>
            </a:r>
            <a:r>
              <a:rPr lang="ru-RU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связной речи у дошкольников различными видами деятельности</a:t>
            </a:r>
            <a:r>
              <a:rPr lang="ru-RU" alt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».</a:t>
            </a:r>
            <a:endParaRPr lang="ru-RU" alt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ru-RU" alt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Театральная неделя: </a:t>
            </a:r>
            <a:r>
              <a:rPr lang="ru-RU" altLang="ru-RU" sz="28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«Четыре желания», «Сказочное проишествие».</a:t>
            </a:r>
            <a:endParaRPr lang="ru-RU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altLang="en-US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" y="4739640"/>
            <a:ext cx="2022475" cy="224409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45" y="4699000"/>
            <a:ext cx="2260600" cy="228473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928745" y="6338570"/>
            <a:ext cx="1847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dirty="0">
              <a:solidFill>
                <a:srgbClr val="C16B08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4" name="Изображение 3" descr="IMG20211220110026"/>
          <p:cNvPicPr>
            <a:picLocks noChangeAspect="1"/>
          </p:cNvPicPr>
          <p:nvPr/>
        </p:nvPicPr>
        <p:blipFill>
          <a:blip r:embed="rId2"/>
          <a:srcRect r="-504" b="-690"/>
          <a:stretch>
            <a:fillRect/>
          </a:stretch>
        </p:blipFill>
        <p:spPr>
          <a:xfrm>
            <a:off x="362585" y="2152015"/>
            <a:ext cx="3044825" cy="4556760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5" name="Изображение 4" descr="IMG202112221038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8895" y="3411220"/>
            <a:ext cx="4948555" cy="3298825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6" name="Изображение 5" descr="IMG20211220100627_0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8895" y="297180"/>
            <a:ext cx="4810125" cy="2882900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85" y="-200025"/>
            <a:ext cx="2936875" cy="23520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2995" y="3020695"/>
            <a:ext cx="5380355" cy="5835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 sz="3200" b="1">
                <a:solidFill>
                  <a:srgbClr val="4F0FBD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Новогодние праздники</a:t>
            </a:r>
            <a:endParaRPr lang="ru-RU" altLang="en-US" sz="3200" b="1">
              <a:solidFill>
                <a:srgbClr val="4F0FBD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767330" y="669671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112221611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3395" y="152400"/>
            <a:ext cx="5401310" cy="3385185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8" name="Изображение 7" descr="IMG202112221532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0680" y="3590925"/>
            <a:ext cx="4784090" cy="3320415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11" name="Изображение 10" descr="IMG202112221040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4160" y="2992755"/>
            <a:ext cx="3226435" cy="3783965"/>
          </a:xfrm>
          <a:prstGeom prst="rect">
            <a:avLst/>
          </a:prstGeom>
          <a:ln w="38100">
            <a:solidFill>
              <a:srgbClr val="4F0FBD"/>
            </a:solidFill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905" y="2567305"/>
            <a:ext cx="4762500" cy="1724025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7339330" y="1524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7780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11222133512"/>
          <p:cNvPicPr>
            <a:picLocks noChangeAspect="1"/>
          </p:cNvPicPr>
          <p:nvPr/>
        </p:nvPicPr>
        <p:blipFill>
          <a:blip r:embed="rId2"/>
          <a:srcRect t="-14"/>
          <a:stretch>
            <a:fillRect/>
          </a:stretch>
        </p:blipFill>
        <p:spPr>
          <a:xfrm>
            <a:off x="1327150" y="426085"/>
            <a:ext cx="3714115" cy="327850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Изображение 5" descr="IMG20211208122221"/>
          <p:cNvPicPr>
            <a:picLocks noChangeAspect="1"/>
          </p:cNvPicPr>
          <p:nvPr/>
        </p:nvPicPr>
        <p:blipFill>
          <a:blip r:embed="rId3"/>
          <a:srcRect t="-509"/>
          <a:stretch>
            <a:fillRect/>
          </a:stretch>
        </p:blipFill>
        <p:spPr>
          <a:xfrm>
            <a:off x="5253990" y="180340"/>
            <a:ext cx="3778250" cy="31699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Изображение 10" descr="IMG202112081222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41265" y="3844925"/>
            <a:ext cx="3937000" cy="301307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2" name="Текстовое поле 11"/>
          <p:cNvSpPr txBox="1"/>
          <p:nvPr/>
        </p:nvSpPr>
        <p:spPr>
          <a:xfrm>
            <a:off x="787400" y="4994910"/>
            <a:ext cx="3746500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любим — делаем,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 прилежно оформляем.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на радость нам,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Нашим близким и друзьям.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закончена работа ...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80000">
            <a:off x="-69532" y="3796665"/>
            <a:ext cx="487489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Творческие работы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425" y="0"/>
            <a:ext cx="3861435" cy="3917315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3000375" y="662495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8415" y="0"/>
            <a:ext cx="9180195" cy="7065010"/>
          </a:xfrm>
          <a:prstGeom prst="rect">
            <a:avLst/>
          </a:prstGeom>
        </p:spPr>
      </p:pic>
      <p:pic>
        <p:nvPicPr>
          <p:cNvPr id="4" name="Изображение 3" descr="IMG2021122213345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940" y="3420110"/>
            <a:ext cx="3729355" cy="33248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Изображение 9" descr="IMG20211210152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370" y="153035"/>
            <a:ext cx="6586220" cy="29635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Изображение 4" descr="IMG202112081222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28540" y="3363595"/>
            <a:ext cx="4046220" cy="34378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20000">
            <a:off x="219710" y="-467995"/>
            <a:ext cx="2571115" cy="324548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21615" y="289496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80195" cy="70650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89610" y="5056505"/>
            <a:ext cx="2976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дома снежный дед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шубу снежную одет.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 кряхтит на всю округу,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зовет свою подругу.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Мы и стали во всю прыть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IMG202112221335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0995" y="706755"/>
            <a:ext cx="8498205" cy="41954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4899025" y="5056505"/>
            <a:ext cx="30397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Бабу снежную лепить.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 она сказала: – Скука!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Нету внучки, нету внука!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 слепили и внучат –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Маленьких снеговичат.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М. Вайнилайтис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0920" y="0"/>
            <a:ext cx="4384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Живопись на стене</a:t>
            </a:r>
            <a:endParaRPr lang="ru-RU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171825" y="64897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11222133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" y="1059180"/>
            <a:ext cx="8364220" cy="3763645"/>
          </a:xfrm>
          <a:prstGeom prst="rect">
            <a:avLst/>
          </a:prstGeom>
          <a:ln w="38100">
            <a:solidFill>
              <a:srgbClr val="70215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89798" y="124460"/>
            <a:ext cx="488886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Новогодний уголок</a:t>
            </a:r>
            <a:endParaRPr lang="ru-RU" altLang="en-US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47800" y="5207635"/>
            <a:ext cx="52171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702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Зима… Удивительно сказочный вечер…</a:t>
            </a:r>
            <a:endParaRPr lang="ru-RU" altLang="en-US" b="1">
              <a:solidFill>
                <a:srgbClr val="702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702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Камин - словно сцена для танца огня,</a:t>
            </a:r>
            <a:endParaRPr lang="ru-RU" altLang="en-US" b="1">
              <a:solidFill>
                <a:srgbClr val="702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702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мне душу усталую лечит,</a:t>
            </a:r>
            <a:endParaRPr lang="ru-RU" altLang="en-US" b="1">
              <a:solidFill>
                <a:srgbClr val="702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702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 создавая, морозы дразня…</a:t>
            </a:r>
            <a:endParaRPr lang="ru-RU" altLang="en-US" b="1">
              <a:solidFill>
                <a:srgbClr val="702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b="1">
                <a:solidFill>
                  <a:srgbClr val="702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Шахбазян Ларис</a:t>
            </a:r>
            <a:r>
              <a:rPr lang="ru-RU" altLang="en-US"/>
              <a:t>а</a:t>
            </a:r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0555" y="3177540"/>
            <a:ext cx="3433445" cy="338518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7470" y="65627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195" y="0"/>
            <a:ext cx="9180195" cy="7065010"/>
          </a:xfrm>
          <a:prstGeom prst="rect">
            <a:avLst/>
          </a:prstGeom>
        </p:spPr>
      </p:pic>
      <p:pic>
        <p:nvPicPr>
          <p:cNvPr id="2" name="Изображение 1" descr="IMG202112221335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4000" y="3148330"/>
            <a:ext cx="4179570" cy="359346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Изображение 3" descr="IMG202112221335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9175" y="149225"/>
            <a:ext cx="3918585" cy="391541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06645" y="4007485"/>
            <a:ext cx="351790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Коллективные </a:t>
            </a:r>
            <a:endParaRPr lang="ru-RU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работы</a:t>
            </a:r>
            <a:endParaRPr lang="ru-RU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5" y="0"/>
            <a:ext cx="3032760" cy="451866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570" y="4841875"/>
            <a:ext cx="4709795" cy="252857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7258685" y="64897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 smtClean="0">
                <a:solidFill>
                  <a:srgbClr val="C16B08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WPS Presentation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Comic Sans MS</vt:lpstr>
      <vt:lpstr>Corrida</vt:lpstr>
      <vt:lpstr>Arial</vt:lpstr>
      <vt:lpstr>Adventure</vt:lpstr>
      <vt:lpstr>HelveticaNeueCyr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7</cp:revision>
  <dcterms:created xsi:type="dcterms:W3CDTF">2022-02-20T10:09:42Z</dcterms:created>
  <dcterms:modified xsi:type="dcterms:W3CDTF">2022-02-20T10:09:42Z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