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163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>
              <a:gd name="T0" fmla="*/ 687 w 2409"/>
              <a:gd name="T1" fmla="*/ 2238 h 4865"/>
              <a:gd name="T2" fmla="*/ 877 w 2409"/>
              <a:gd name="T3" fmla="*/ 2192 h 4865"/>
              <a:gd name="T4" fmla="*/ 797 w 2409"/>
              <a:gd name="T5" fmla="*/ 2963 h 4865"/>
              <a:gd name="T6" fmla="*/ 1078 w 2409"/>
              <a:gd name="T7" fmla="*/ 3026 h 4865"/>
              <a:gd name="T8" fmla="*/ 626 w 2409"/>
              <a:gd name="T9" fmla="*/ 2117 h 4865"/>
              <a:gd name="T10" fmla="*/ 749 w 2409"/>
              <a:gd name="T11" fmla="*/ 2142 h 4865"/>
              <a:gd name="T12" fmla="*/ 578 w 2409"/>
              <a:gd name="T13" fmla="*/ 2052 h 4865"/>
              <a:gd name="T14" fmla="*/ 1866 w 2409"/>
              <a:gd name="T15" fmla="*/ 247 h 4865"/>
              <a:gd name="T16" fmla="*/ 1392 w 2409"/>
              <a:gd name="T17" fmla="*/ 1037 h 4865"/>
              <a:gd name="T18" fmla="*/ 2006 w 2409"/>
              <a:gd name="T19" fmla="*/ 656 h 4865"/>
              <a:gd name="T20" fmla="*/ 1599 w 2409"/>
              <a:gd name="T21" fmla="*/ 908 h 4865"/>
              <a:gd name="T22" fmla="*/ 1533 w 2409"/>
              <a:gd name="T23" fmla="*/ 1058 h 4865"/>
              <a:gd name="T24" fmla="*/ 2239 w 2409"/>
              <a:gd name="T25" fmla="*/ 583 h 4865"/>
              <a:gd name="T26" fmla="*/ 1863 w 2409"/>
              <a:gd name="T27" fmla="*/ 1105 h 4865"/>
              <a:gd name="T28" fmla="*/ 2174 w 2409"/>
              <a:gd name="T29" fmla="*/ 1621 h 4865"/>
              <a:gd name="T30" fmla="*/ 1801 w 2409"/>
              <a:gd name="T31" fmla="*/ 1537 h 4865"/>
              <a:gd name="T32" fmla="*/ 1325 w 2409"/>
              <a:gd name="T33" fmla="*/ 1301 h 4865"/>
              <a:gd name="T34" fmla="*/ 1412 w 2409"/>
              <a:gd name="T35" fmla="*/ 1835 h 4865"/>
              <a:gd name="T36" fmla="*/ 1213 w 2409"/>
              <a:gd name="T37" fmla="*/ 1975 h 4865"/>
              <a:gd name="T38" fmla="*/ 1094 w 2409"/>
              <a:gd name="T39" fmla="*/ 4011 h 4865"/>
              <a:gd name="T40" fmla="*/ 1689 w 2409"/>
              <a:gd name="T41" fmla="*/ 3264 h 4865"/>
              <a:gd name="T42" fmla="*/ 2404 w 2409"/>
              <a:gd name="T43" fmla="*/ 3321 h 4865"/>
              <a:gd name="T44" fmla="*/ 1275 w 2409"/>
              <a:gd name="T45" fmla="*/ 3861 h 4865"/>
              <a:gd name="T46" fmla="*/ 1147 w 2409"/>
              <a:gd name="T47" fmla="*/ 4865 h 4865"/>
              <a:gd name="T48" fmla="*/ 1045 w 2409"/>
              <a:gd name="T49" fmla="*/ 3610 h 4865"/>
              <a:gd name="T50" fmla="*/ 739 w 2409"/>
              <a:gd name="T51" fmla="*/ 3818 h 4865"/>
              <a:gd name="T52" fmla="*/ 856 w 2409"/>
              <a:gd name="T53" fmla="*/ 4830 h 4865"/>
              <a:gd name="T54" fmla="*/ 638 w 2409"/>
              <a:gd name="T55" fmla="*/ 3989 h 4865"/>
              <a:gd name="T56" fmla="*/ 96 w 2409"/>
              <a:gd name="T57" fmla="*/ 3777 h 4865"/>
              <a:gd name="T58" fmla="*/ 189 w 2409"/>
              <a:gd name="T59" fmla="*/ 3688 h 4865"/>
              <a:gd name="T60" fmla="*/ 523 w 2409"/>
              <a:gd name="T61" fmla="*/ 3573 h 4865"/>
              <a:gd name="T62" fmla="*/ 519 w 2409"/>
              <a:gd name="T63" fmla="*/ 3333 h 4865"/>
              <a:gd name="T64" fmla="*/ 545 w 2409"/>
              <a:gd name="T65" fmla="*/ 3560 h 4865"/>
              <a:gd name="T66" fmla="*/ 712 w 2409"/>
              <a:gd name="T67" fmla="*/ 3397 h 4865"/>
              <a:gd name="T68" fmla="*/ 625 w 2409"/>
              <a:gd name="T69" fmla="*/ 2944 h 4865"/>
              <a:gd name="T70" fmla="*/ 593 w 2409"/>
              <a:gd name="T71" fmla="*/ 2341 h 4865"/>
              <a:gd name="T72" fmla="*/ 156 w 2409"/>
              <a:gd name="T73" fmla="*/ 2437 h 4865"/>
              <a:gd name="T74" fmla="*/ 108 w 2409"/>
              <a:gd name="T75" fmla="*/ 2289 h 4865"/>
              <a:gd name="T76" fmla="*/ 451 w 2409"/>
              <a:gd name="T77" fmla="*/ 2291 h 4865"/>
              <a:gd name="T78" fmla="*/ 109 w 2409"/>
              <a:gd name="T79" fmla="*/ 2016 h 4865"/>
              <a:gd name="T80" fmla="*/ 211 w 2409"/>
              <a:gd name="T81" fmla="*/ 1975 h 4865"/>
              <a:gd name="T82" fmla="*/ 284 w 2409"/>
              <a:gd name="T83" fmla="*/ 1847 h 4865"/>
              <a:gd name="T84" fmla="*/ 542 w 2409"/>
              <a:gd name="T85" fmla="*/ 2073 h 4865"/>
              <a:gd name="T86" fmla="*/ 255 w 2409"/>
              <a:gd name="T87" fmla="*/ 1764 h 4865"/>
              <a:gd name="T88" fmla="*/ 407 w 2409"/>
              <a:gd name="T89" fmla="*/ 1769 h 4865"/>
              <a:gd name="T90" fmla="*/ 540 w 2409"/>
              <a:gd name="T91" fmla="*/ 1810 h 4865"/>
              <a:gd name="T92" fmla="*/ 566 w 2409"/>
              <a:gd name="T93" fmla="*/ 1580 h 4865"/>
              <a:gd name="T94" fmla="*/ 650 w 2409"/>
              <a:gd name="T95" fmla="*/ 1747 h 4865"/>
              <a:gd name="T96" fmla="*/ 827 w 2409"/>
              <a:gd name="T97" fmla="*/ 2199 h 4865"/>
              <a:gd name="T98" fmla="*/ 830 w 2409"/>
              <a:gd name="T99" fmla="*/ 1779 h 4865"/>
              <a:gd name="T100" fmla="*/ 924 w 2409"/>
              <a:gd name="T101" fmla="*/ 1648 h 4865"/>
              <a:gd name="T102" fmla="*/ 915 w 2409"/>
              <a:gd name="T103" fmla="*/ 2016 h 4865"/>
              <a:gd name="T104" fmla="*/ 1299 w 2409"/>
              <a:gd name="T105" fmla="*/ 1263 h 4865"/>
              <a:gd name="T106" fmla="*/ 970 w 2409"/>
              <a:gd name="T107" fmla="*/ 965 h 4865"/>
              <a:gd name="T108" fmla="*/ 311 w 2409"/>
              <a:gd name="T109" fmla="*/ 656 h 4865"/>
              <a:gd name="T110" fmla="*/ 772 w 2409"/>
              <a:gd name="T111" fmla="*/ 659 h 4865"/>
              <a:gd name="T112" fmla="*/ 1153 w 2409"/>
              <a:gd name="T113" fmla="*/ 871 h 4865"/>
              <a:gd name="T114" fmla="*/ 628 w 2409"/>
              <a:gd name="T115" fmla="*/ 314 h 4865"/>
              <a:gd name="T116" fmla="*/ 1203 w 2409"/>
              <a:gd name="T117" fmla="*/ 552 h 4865"/>
              <a:gd name="T118" fmla="*/ 1369 w 2409"/>
              <a:gd name="T119" fmla="*/ 703 h 4865"/>
              <a:gd name="T120" fmla="*/ 1747 w 2409"/>
              <a:gd name="T121" fmla="*/ 38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784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Freeform 7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>
              <a:gd name="T0" fmla="*/ 687 w 2409"/>
              <a:gd name="T1" fmla="*/ 2238 h 4865"/>
              <a:gd name="T2" fmla="*/ 877 w 2409"/>
              <a:gd name="T3" fmla="*/ 2192 h 4865"/>
              <a:gd name="T4" fmla="*/ 797 w 2409"/>
              <a:gd name="T5" fmla="*/ 2963 h 4865"/>
              <a:gd name="T6" fmla="*/ 1078 w 2409"/>
              <a:gd name="T7" fmla="*/ 3026 h 4865"/>
              <a:gd name="T8" fmla="*/ 626 w 2409"/>
              <a:gd name="T9" fmla="*/ 2117 h 4865"/>
              <a:gd name="T10" fmla="*/ 749 w 2409"/>
              <a:gd name="T11" fmla="*/ 2142 h 4865"/>
              <a:gd name="T12" fmla="*/ 578 w 2409"/>
              <a:gd name="T13" fmla="*/ 2052 h 4865"/>
              <a:gd name="T14" fmla="*/ 1866 w 2409"/>
              <a:gd name="T15" fmla="*/ 247 h 4865"/>
              <a:gd name="T16" fmla="*/ 1392 w 2409"/>
              <a:gd name="T17" fmla="*/ 1037 h 4865"/>
              <a:gd name="T18" fmla="*/ 2006 w 2409"/>
              <a:gd name="T19" fmla="*/ 656 h 4865"/>
              <a:gd name="T20" fmla="*/ 1599 w 2409"/>
              <a:gd name="T21" fmla="*/ 908 h 4865"/>
              <a:gd name="T22" fmla="*/ 1533 w 2409"/>
              <a:gd name="T23" fmla="*/ 1058 h 4865"/>
              <a:gd name="T24" fmla="*/ 2239 w 2409"/>
              <a:gd name="T25" fmla="*/ 583 h 4865"/>
              <a:gd name="T26" fmla="*/ 1863 w 2409"/>
              <a:gd name="T27" fmla="*/ 1105 h 4865"/>
              <a:gd name="T28" fmla="*/ 2174 w 2409"/>
              <a:gd name="T29" fmla="*/ 1621 h 4865"/>
              <a:gd name="T30" fmla="*/ 1801 w 2409"/>
              <a:gd name="T31" fmla="*/ 1537 h 4865"/>
              <a:gd name="T32" fmla="*/ 1325 w 2409"/>
              <a:gd name="T33" fmla="*/ 1301 h 4865"/>
              <a:gd name="T34" fmla="*/ 1412 w 2409"/>
              <a:gd name="T35" fmla="*/ 1835 h 4865"/>
              <a:gd name="T36" fmla="*/ 1213 w 2409"/>
              <a:gd name="T37" fmla="*/ 1975 h 4865"/>
              <a:gd name="T38" fmla="*/ 1094 w 2409"/>
              <a:gd name="T39" fmla="*/ 4011 h 4865"/>
              <a:gd name="T40" fmla="*/ 1689 w 2409"/>
              <a:gd name="T41" fmla="*/ 3264 h 4865"/>
              <a:gd name="T42" fmla="*/ 2404 w 2409"/>
              <a:gd name="T43" fmla="*/ 3321 h 4865"/>
              <a:gd name="T44" fmla="*/ 1275 w 2409"/>
              <a:gd name="T45" fmla="*/ 3861 h 4865"/>
              <a:gd name="T46" fmla="*/ 1147 w 2409"/>
              <a:gd name="T47" fmla="*/ 4865 h 4865"/>
              <a:gd name="T48" fmla="*/ 1045 w 2409"/>
              <a:gd name="T49" fmla="*/ 3610 h 4865"/>
              <a:gd name="T50" fmla="*/ 739 w 2409"/>
              <a:gd name="T51" fmla="*/ 3818 h 4865"/>
              <a:gd name="T52" fmla="*/ 856 w 2409"/>
              <a:gd name="T53" fmla="*/ 4830 h 4865"/>
              <a:gd name="T54" fmla="*/ 638 w 2409"/>
              <a:gd name="T55" fmla="*/ 3989 h 4865"/>
              <a:gd name="T56" fmla="*/ 96 w 2409"/>
              <a:gd name="T57" fmla="*/ 3777 h 4865"/>
              <a:gd name="T58" fmla="*/ 189 w 2409"/>
              <a:gd name="T59" fmla="*/ 3688 h 4865"/>
              <a:gd name="T60" fmla="*/ 523 w 2409"/>
              <a:gd name="T61" fmla="*/ 3573 h 4865"/>
              <a:gd name="T62" fmla="*/ 519 w 2409"/>
              <a:gd name="T63" fmla="*/ 3333 h 4865"/>
              <a:gd name="T64" fmla="*/ 545 w 2409"/>
              <a:gd name="T65" fmla="*/ 3560 h 4865"/>
              <a:gd name="T66" fmla="*/ 712 w 2409"/>
              <a:gd name="T67" fmla="*/ 3397 h 4865"/>
              <a:gd name="T68" fmla="*/ 625 w 2409"/>
              <a:gd name="T69" fmla="*/ 2944 h 4865"/>
              <a:gd name="T70" fmla="*/ 593 w 2409"/>
              <a:gd name="T71" fmla="*/ 2341 h 4865"/>
              <a:gd name="T72" fmla="*/ 156 w 2409"/>
              <a:gd name="T73" fmla="*/ 2437 h 4865"/>
              <a:gd name="T74" fmla="*/ 108 w 2409"/>
              <a:gd name="T75" fmla="*/ 2289 h 4865"/>
              <a:gd name="T76" fmla="*/ 451 w 2409"/>
              <a:gd name="T77" fmla="*/ 2291 h 4865"/>
              <a:gd name="T78" fmla="*/ 109 w 2409"/>
              <a:gd name="T79" fmla="*/ 2016 h 4865"/>
              <a:gd name="T80" fmla="*/ 211 w 2409"/>
              <a:gd name="T81" fmla="*/ 1975 h 4865"/>
              <a:gd name="T82" fmla="*/ 284 w 2409"/>
              <a:gd name="T83" fmla="*/ 1847 h 4865"/>
              <a:gd name="T84" fmla="*/ 542 w 2409"/>
              <a:gd name="T85" fmla="*/ 2073 h 4865"/>
              <a:gd name="T86" fmla="*/ 255 w 2409"/>
              <a:gd name="T87" fmla="*/ 1764 h 4865"/>
              <a:gd name="T88" fmla="*/ 407 w 2409"/>
              <a:gd name="T89" fmla="*/ 1769 h 4865"/>
              <a:gd name="T90" fmla="*/ 540 w 2409"/>
              <a:gd name="T91" fmla="*/ 1810 h 4865"/>
              <a:gd name="T92" fmla="*/ 566 w 2409"/>
              <a:gd name="T93" fmla="*/ 1580 h 4865"/>
              <a:gd name="T94" fmla="*/ 650 w 2409"/>
              <a:gd name="T95" fmla="*/ 1747 h 4865"/>
              <a:gd name="T96" fmla="*/ 827 w 2409"/>
              <a:gd name="T97" fmla="*/ 2199 h 4865"/>
              <a:gd name="T98" fmla="*/ 830 w 2409"/>
              <a:gd name="T99" fmla="*/ 1779 h 4865"/>
              <a:gd name="T100" fmla="*/ 924 w 2409"/>
              <a:gd name="T101" fmla="*/ 1648 h 4865"/>
              <a:gd name="T102" fmla="*/ 915 w 2409"/>
              <a:gd name="T103" fmla="*/ 2016 h 4865"/>
              <a:gd name="T104" fmla="*/ 1299 w 2409"/>
              <a:gd name="T105" fmla="*/ 1263 h 4865"/>
              <a:gd name="T106" fmla="*/ 970 w 2409"/>
              <a:gd name="T107" fmla="*/ 965 h 4865"/>
              <a:gd name="T108" fmla="*/ 311 w 2409"/>
              <a:gd name="T109" fmla="*/ 656 h 4865"/>
              <a:gd name="T110" fmla="*/ 772 w 2409"/>
              <a:gd name="T111" fmla="*/ 659 h 4865"/>
              <a:gd name="T112" fmla="*/ 1153 w 2409"/>
              <a:gd name="T113" fmla="*/ 871 h 4865"/>
              <a:gd name="T114" fmla="*/ 628 w 2409"/>
              <a:gd name="T115" fmla="*/ 314 h 4865"/>
              <a:gd name="T116" fmla="*/ 1203 w 2409"/>
              <a:gd name="T117" fmla="*/ 552 h 4865"/>
              <a:gd name="T118" fmla="*/ 1369 w 2409"/>
              <a:gd name="T119" fmla="*/ 703 h 4865"/>
              <a:gd name="T120" fmla="*/ 1747 w 2409"/>
              <a:gd name="T121" fmla="*/ 38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784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Freeform 7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>
              <a:gd name="T0" fmla="*/ 687 w 2409"/>
              <a:gd name="T1" fmla="*/ 2238 h 4865"/>
              <a:gd name="T2" fmla="*/ 877 w 2409"/>
              <a:gd name="T3" fmla="*/ 2192 h 4865"/>
              <a:gd name="T4" fmla="*/ 797 w 2409"/>
              <a:gd name="T5" fmla="*/ 2963 h 4865"/>
              <a:gd name="T6" fmla="*/ 1078 w 2409"/>
              <a:gd name="T7" fmla="*/ 3026 h 4865"/>
              <a:gd name="T8" fmla="*/ 626 w 2409"/>
              <a:gd name="T9" fmla="*/ 2117 h 4865"/>
              <a:gd name="T10" fmla="*/ 749 w 2409"/>
              <a:gd name="T11" fmla="*/ 2142 h 4865"/>
              <a:gd name="T12" fmla="*/ 578 w 2409"/>
              <a:gd name="T13" fmla="*/ 2052 h 4865"/>
              <a:gd name="T14" fmla="*/ 1866 w 2409"/>
              <a:gd name="T15" fmla="*/ 247 h 4865"/>
              <a:gd name="T16" fmla="*/ 1392 w 2409"/>
              <a:gd name="T17" fmla="*/ 1037 h 4865"/>
              <a:gd name="T18" fmla="*/ 2006 w 2409"/>
              <a:gd name="T19" fmla="*/ 656 h 4865"/>
              <a:gd name="T20" fmla="*/ 1599 w 2409"/>
              <a:gd name="T21" fmla="*/ 908 h 4865"/>
              <a:gd name="T22" fmla="*/ 1533 w 2409"/>
              <a:gd name="T23" fmla="*/ 1058 h 4865"/>
              <a:gd name="T24" fmla="*/ 2239 w 2409"/>
              <a:gd name="T25" fmla="*/ 583 h 4865"/>
              <a:gd name="T26" fmla="*/ 1863 w 2409"/>
              <a:gd name="T27" fmla="*/ 1105 h 4865"/>
              <a:gd name="T28" fmla="*/ 2174 w 2409"/>
              <a:gd name="T29" fmla="*/ 1621 h 4865"/>
              <a:gd name="T30" fmla="*/ 1801 w 2409"/>
              <a:gd name="T31" fmla="*/ 1537 h 4865"/>
              <a:gd name="T32" fmla="*/ 1325 w 2409"/>
              <a:gd name="T33" fmla="*/ 1301 h 4865"/>
              <a:gd name="T34" fmla="*/ 1412 w 2409"/>
              <a:gd name="T35" fmla="*/ 1835 h 4865"/>
              <a:gd name="T36" fmla="*/ 1213 w 2409"/>
              <a:gd name="T37" fmla="*/ 1975 h 4865"/>
              <a:gd name="T38" fmla="*/ 1094 w 2409"/>
              <a:gd name="T39" fmla="*/ 4011 h 4865"/>
              <a:gd name="T40" fmla="*/ 1689 w 2409"/>
              <a:gd name="T41" fmla="*/ 3264 h 4865"/>
              <a:gd name="T42" fmla="*/ 2404 w 2409"/>
              <a:gd name="T43" fmla="*/ 3321 h 4865"/>
              <a:gd name="T44" fmla="*/ 1275 w 2409"/>
              <a:gd name="T45" fmla="*/ 3861 h 4865"/>
              <a:gd name="T46" fmla="*/ 1147 w 2409"/>
              <a:gd name="T47" fmla="*/ 4865 h 4865"/>
              <a:gd name="T48" fmla="*/ 1045 w 2409"/>
              <a:gd name="T49" fmla="*/ 3610 h 4865"/>
              <a:gd name="T50" fmla="*/ 739 w 2409"/>
              <a:gd name="T51" fmla="*/ 3818 h 4865"/>
              <a:gd name="T52" fmla="*/ 856 w 2409"/>
              <a:gd name="T53" fmla="*/ 4830 h 4865"/>
              <a:gd name="T54" fmla="*/ 638 w 2409"/>
              <a:gd name="T55" fmla="*/ 3989 h 4865"/>
              <a:gd name="T56" fmla="*/ 96 w 2409"/>
              <a:gd name="T57" fmla="*/ 3777 h 4865"/>
              <a:gd name="T58" fmla="*/ 189 w 2409"/>
              <a:gd name="T59" fmla="*/ 3688 h 4865"/>
              <a:gd name="T60" fmla="*/ 523 w 2409"/>
              <a:gd name="T61" fmla="*/ 3573 h 4865"/>
              <a:gd name="T62" fmla="*/ 519 w 2409"/>
              <a:gd name="T63" fmla="*/ 3333 h 4865"/>
              <a:gd name="T64" fmla="*/ 545 w 2409"/>
              <a:gd name="T65" fmla="*/ 3560 h 4865"/>
              <a:gd name="T66" fmla="*/ 712 w 2409"/>
              <a:gd name="T67" fmla="*/ 3397 h 4865"/>
              <a:gd name="T68" fmla="*/ 625 w 2409"/>
              <a:gd name="T69" fmla="*/ 2944 h 4865"/>
              <a:gd name="T70" fmla="*/ 593 w 2409"/>
              <a:gd name="T71" fmla="*/ 2341 h 4865"/>
              <a:gd name="T72" fmla="*/ 156 w 2409"/>
              <a:gd name="T73" fmla="*/ 2437 h 4865"/>
              <a:gd name="T74" fmla="*/ 108 w 2409"/>
              <a:gd name="T75" fmla="*/ 2289 h 4865"/>
              <a:gd name="T76" fmla="*/ 451 w 2409"/>
              <a:gd name="T77" fmla="*/ 2291 h 4865"/>
              <a:gd name="T78" fmla="*/ 109 w 2409"/>
              <a:gd name="T79" fmla="*/ 2016 h 4865"/>
              <a:gd name="T80" fmla="*/ 211 w 2409"/>
              <a:gd name="T81" fmla="*/ 1975 h 4865"/>
              <a:gd name="T82" fmla="*/ 284 w 2409"/>
              <a:gd name="T83" fmla="*/ 1847 h 4865"/>
              <a:gd name="T84" fmla="*/ 542 w 2409"/>
              <a:gd name="T85" fmla="*/ 2073 h 4865"/>
              <a:gd name="T86" fmla="*/ 255 w 2409"/>
              <a:gd name="T87" fmla="*/ 1764 h 4865"/>
              <a:gd name="T88" fmla="*/ 407 w 2409"/>
              <a:gd name="T89" fmla="*/ 1769 h 4865"/>
              <a:gd name="T90" fmla="*/ 540 w 2409"/>
              <a:gd name="T91" fmla="*/ 1810 h 4865"/>
              <a:gd name="T92" fmla="*/ 566 w 2409"/>
              <a:gd name="T93" fmla="*/ 1580 h 4865"/>
              <a:gd name="T94" fmla="*/ 650 w 2409"/>
              <a:gd name="T95" fmla="*/ 1747 h 4865"/>
              <a:gd name="T96" fmla="*/ 827 w 2409"/>
              <a:gd name="T97" fmla="*/ 2199 h 4865"/>
              <a:gd name="T98" fmla="*/ 830 w 2409"/>
              <a:gd name="T99" fmla="*/ 1779 h 4865"/>
              <a:gd name="T100" fmla="*/ 924 w 2409"/>
              <a:gd name="T101" fmla="*/ 1648 h 4865"/>
              <a:gd name="T102" fmla="*/ 915 w 2409"/>
              <a:gd name="T103" fmla="*/ 2016 h 4865"/>
              <a:gd name="T104" fmla="*/ 1299 w 2409"/>
              <a:gd name="T105" fmla="*/ 1263 h 4865"/>
              <a:gd name="T106" fmla="*/ 970 w 2409"/>
              <a:gd name="T107" fmla="*/ 965 h 4865"/>
              <a:gd name="T108" fmla="*/ 311 w 2409"/>
              <a:gd name="T109" fmla="*/ 656 h 4865"/>
              <a:gd name="T110" fmla="*/ 772 w 2409"/>
              <a:gd name="T111" fmla="*/ 659 h 4865"/>
              <a:gd name="T112" fmla="*/ 1153 w 2409"/>
              <a:gd name="T113" fmla="*/ 871 h 4865"/>
              <a:gd name="T114" fmla="*/ 628 w 2409"/>
              <a:gd name="T115" fmla="*/ 314 h 4865"/>
              <a:gd name="T116" fmla="*/ 1203 w 2409"/>
              <a:gd name="T117" fmla="*/ 552 h 4865"/>
              <a:gd name="T118" fmla="*/ 1369 w 2409"/>
              <a:gd name="T119" fmla="*/ 703 h 4865"/>
              <a:gd name="T120" fmla="*/ 1747 w 2409"/>
              <a:gd name="T121" fmla="*/ 38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784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/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3B7111A-F89B-4331-95F8-147994A03847}" type="datetimeFigureOut">
              <a:rPr lang="ru-RU"/>
              <a:pPr>
                <a:defRPr/>
              </a:pPr>
              <a:t>17.05.2015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B20AD-1F89-4602-8C22-03D8D2C906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837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5312E-8D7A-4204-ACFC-15C9D2143919}" type="datetimeFigureOut">
              <a:rPr lang="ru-RU"/>
              <a:pPr>
                <a:defRPr/>
              </a:pPr>
              <a:t>17.05.2015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AAFA7-F11A-4177-9EAD-FBBD73428A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862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B5612-2995-4C2D-8A4A-689F1D1DDB7C}" type="datetimeFigureOut">
              <a:rPr lang="ru-RU"/>
              <a:pPr>
                <a:defRPr/>
              </a:pPr>
              <a:t>17.05.2015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33249-D589-4010-863F-83D99B7125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118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spect="1" noEditPoints="1"/>
          </p:cNvSpPr>
          <p:nvPr/>
        </p:nvSpPr>
        <p:spPr bwMode="auto">
          <a:xfrm>
            <a:off x="5489575" y="0"/>
            <a:ext cx="3394075" cy="6858000"/>
          </a:xfrm>
          <a:custGeom>
            <a:avLst/>
            <a:gdLst>
              <a:gd name="T0" fmla="*/ 687 w 2409"/>
              <a:gd name="T1" fmla="*/ 2238 h 4865"/>
              <a:gd name="T2" fmla="*/ 877 w 2409"/>
              <a:gd name="T3" fmla="*/ 2192 h 4865"/>
              <a:gd name="T4" fmla="*/ 797 w 2409"/>
              <a:gd name="T5" fmla="*/ 2963 h 4865"/>
              <a:gd name="T6" fmla="*/ 1078 w 2409"/>
              <a:gd name="T7" fmla="*/ 3026 h 4865"/>
              <a:gd name="T8" fmla="*/ 626 w 2409"/>
              <a:gd name="T9" fmla="*/ 2117 h 4865"/>
              <a:gd name="T10" fmla="*/ 749 w 2409"/>
              <a:gd name="T11" fmla="*/ 2142 h 4865"/>
              <a:gd name="T12" fmla="*/ 578 w 2409"/>
              <a:gd name="T13" fmla="*/ 2052 h 4865"/>
              <a:gd name="T14" fmla="*/ 1866 w 2409"/>
              <a:gd name="T15" fmla="*/ 247 h 4865"/>
              <a:gd name="T16" fmla="*/ 1392 w 2409"/>
              <a:gd name="T17" fmla="*/ 1037 h 4865"/>
              <a:gd name="T18" fmla="*/ 2006 w 2409"/>
              <a:gd name="T19" fmla="*/ 656 h 4865"/>
              <a:gd name="T20" fmla="*/ 1599 w 2409"/>
              <a:gd name="T21" fmla="*/ 908 h 4865"/>
              <a:gd name="T22" fmla="*/ 1533 w 2409"/>
              <a:gd name="T23" fmla="*/ 1058 h 4865"/>
              <a:gd name="T24" fmla="*/ 2239 w 2409"/>
              <a:gd name="T25" fmla="*/ 583 h 4865"/>
              <a:gd name="T26" fmla="*/ 1863 w 2409"/>
              <a:gd name="T27" fmla="*/ 1105 h 4865"/>
              <a:gd name="T28" fmla="*/ 2174 w 2409"/>
              <a:gd name="T29" fmla="*/ 1621 h 4865"/>
              <a:gd name="T30" fmla="*/ 1801 w 2409"/>
              <a:gd name="T31" fmla="*/ 1537 h 4865"/>
              <a:gd name="T32" fmla="*/ 1325 w 2409"/>
              <a:gd name="T33" fmla="*/ 1301 h 4865"/>
              <a:gd name="T34" fmla="*/ 1412 w 2409"/>
              <a:gd name="T35" fmla="*/ 1835 h 4865"/>
              <a:gd name="T36" fmla="*/ 1213 w 2409"/>
              <a:gd name="T37" fmla="*/ 1975 h 4865"/>
              <a:gd name="T38" fmla="*/ 1094 w 2409"/>
              <a:gd name="T39" fmla="*/ 4011 h 4865"/>
              <a:gd name="T40" fmla="*/ 1689 w 2409"/>
              <a:gd name="T41" fmla="*/ 3264 h 4865"/>
              <a:gd name="T42" fmla="*/ 2404 w 2409"/>
              <a:gd name="T43" fmla="*/ 3321 h 4865"/>
              <a:gd name="T44" fmla="*/ 1275 w 2409"/>
              <a:gd name="T45" fmla="*/ 3861 h 4865"/>
              <a:gd name="T46" fmla="*/ 1147 w 2409"/>
              <a:gd name="T47" fmla="*/ 4865 h 4865"/>
              <a:gd name="T48" fmla="*/ 1045 w 2409"/>
              <a:gd name="T49" fmla="*/ 3610 h 4865"/>
              <a:gd name="T50" fmla="*/ 739 w 2409"/>
              <a:gd name="T51" fmla="*/ 3818 h 4865"/>
              <a:gd name="T52" fmla="*/ 856 w 2409"/>
              <a:gd name="T53" fmla="*/ 4830 h 4865"/>
              <a:gd name="T54" fmla="*/ 638 w 2409"/>
              <a:gd name="T55" fmla="*/ 3989 h 4865"/>
              <a:gd name="T56" fmla="*/ 96 w 2409"/>
              <a:gd name="T57" fmla="*/ 3777 h 4865"/>
              <a:gd name="T58" fmla="*/ 189 w 2409"/>
              <a:gd name="T59" fmla="*/ 3688 h 4865"/>
              <a:gd name="T60" fmla="*/ 523 w 2409"/>
              <a:gd name="T61" fmla="*/ 3573 h 4865"/>
              <a:gd name="T62" fmla="*/ 519 w 2409"/>
              <a:gd name="T63" fmla="*/ 3333 h 4865"/>
              <a:gd name="T64" fmla="*/ 545 w 2409"/>
              <a:gd name="T65" fmla="*/ 3560 h 4865"/>
              <a:gd name="T66" fmla="*/ 712 w 2409"/>
              <a:gd name="T67" fmla="*/ 3397 h 4865"/>
              <a:gd name="T68" fmla="*/ 625 w 2409"/>
              <a:gd name="T69" fmla="*/ 2944 h 4865"/>
              <a:gd name="T70" fmla="*/ 593 w 2409"/>
              <a:gd name="T71" fmla="*/ 2341 h 4865"/>
              <a:gd name="T72" fmla="*/ 156 w 2409"/>
              <a:gd name="T73" fmla="*/ 2437 h 4865"/>
              <a:gd name="T74" fmla="*/ 108 w 2409"/>
              <a:gd name="T75" fmla="*/ 2289 h 4865"/>
              <a:gd name="T76" fmla="*/ 451 w 2409"/>
              <a:gd name="T77" fmla="*/ 2291 h 4865"/>
              <a:gd name="T78" fmla="*/ 109 w 2409"/>
              <a:gd name="T79" fmla="*/ 2016 h 4865"/>
              <a:gd name="T80" fmla="*/ 211 w 2409"/>
              <a:gd name="T81" fmla="*/ 1975 h 4865"/>
              <a:gd name="T82" fmla="*/ 284 w 2409"/>
              <a:gd name="T83" fmla="*/ 1847 h 4865"/>
              <a:gd name="T84" fmla="*/ 542 w 2409"/>
              <a:gd name="T85" fmla="*/ 2073 h 4865"/>
              <a:gd name="T86" fmla="*/ 255 w 2409"/>
              <a:gd name="T87" fmla="*/ 1764 h 4865"/>
              <a:gd name="T88" fmla="*/ 407 w 2409"/>
              <a:gd name="T89" fmla="*/ 1769 h 4865"/>
              <a:gd name="T90" fmla="*/ 540 w 2409"/>
              <a:gd name="T91" fmla="*/ 1810 h 4865"/>
              <a:gd name="T92" fmla="*/ 566 w 2409"/>
              <a:gd name="T93" fmla="*/ 1580 h 4865"/>
              <a:gd name="T94" fmla="*/ 650 w 2409"/>
              <a:gd name="T95" fmla="*/ 1747 h 4865"/>
              <a:gd name="T96" fmla="*/ 827 w 2409"/>
              <a:gd name="T97" fmla="*/ 2199 h 4865"/>
              <a:gd name="T98" fmla="*/ 830 w 2409"/>
              <a:gd name="T99" fmla="*/ 1779 h 4865"/>
              <a:gd name="T100" fmla="*/ 924 w 2409"/>
              <a:gd name="T101" fmla="*/ 1648 h 4865"/>
              <a:gd name="T102" fmla="*/ 915 w 2409"/>
              <a:gd name="T103" fmla="*/ 2016 h 4865"/>
              <a:gd name="T104" fmla="*/ 1299 w 2409"/>
              <a:gd name="T105" fmla="*/ 1263 h 4865"/>
              <a:gd name="T106" fmla="*/ 970 w 2409"/>
              <a:gd name="T107" fmla="*/ 965 h 4865"/>
              <a:gd name="T108" fmla="*/ 311 w 2409"/>
              <a:gd name="T109" fmla="*/ 656 h 4865"/>
              <a:gd name="T110" fmla="*/ 772 w 2409"/>
              <a:gd name="T111" fmla="*/ 659 h 4865"/>
              <a:gd name="T112" fmla="*/ 1153 w 2409"/>
              <a:gd name="T113" fmla="*/ 871 h 4865"/>
              <a:gd name="T114" fmla="*/ 628 w 2409"/>
              <a:gd name="T115" fmla="*/ 314 h 4865"/>
              <a:gd name="T116" fmla="*/ 1203 w 2409"/>
              <a:gd name="T117" fmla="*/ 552 h 4865"/>
              <a:gd name="T118" fmla="*/ 1369 w 2409"/>
              <a:gd name="T119" fmla="*/ 703 h 4865"/>
              <a:gd name="T120" fmla="*/ 1747 w 2409"/>
              <a:gd name="T121" fmla="*/ 38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7CD21-35DE-4AC7-9916-FAC95C4D4C95}" type="datetimeFigureOut">
              <a:rPr lang="ru-RU"/>
              <a:pPr>
                <a:defRPr/>
              </a:pPr>
              <a:t>17.05.2015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9BAAB-C5FF-44AF-BB2F-F18ACED770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1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>
            <a:spLocks noChangeAspect="1" noEditPoints="1"/>
          </p:cNvSpPr>
          <p:nvPr/>
        </p:nvSpPr>
        <p:spPr bwMode="auto">
          <a:xfrm>
            <a:off x="34925" y="136525"/>
            <a:ext cx="3325813" cy="6721475"/>
          </a:xfrm>
          <a:custGeom>
            <a:avLst/>
            <a:gdLst>
              <a:gd name="T0" fmla="*/ 687 w 2409"/>
              <a:gd name="T1" fmla="*/ 2238 h 4865"/>
              <a:gd name="T2" fmla="*/ 877 w 2409"/>
              <a:gd name="T3" fmla="*/ 2192 h 4865"/>
              <a:gd name="T4" fmla="*/ 797 w 2409"/>
              <a:gd name="T5" fmla="*/ 2963 h 4865"/>
              <a:gd name="T6" fmla="*/ 1078 w 2409"/>
              <a:gd name="T7" fmla="*/ 3026 h 4865"/>
              <a:gd name="T8" fmla="*/ 626 w 2409"/>
              <a:gd name="T9" fmla="*/ 2117 h 4865"/>
              <a:gd name="T10" fmla="*/ 749 w 2409"/>
              <a:gd name="T11" fmla="*/ 2142 h 4865"/>
              <a:gd name="T12" fmla="*/ 578 w 2409"/>
              <a:gd name="T13" fmla="*/ 2052 h 4865"/>
              <a:gd name="T14" fmla="*/ 1866 w 2409"/>
              <a:gd name="T15" fmla="*/ 247 h 4865"/>
              <a:gd name="T16" fmla="*/ 1392 w 2409"/>
              <a:gd name="T17" fmla="*/ 1037 h 4865"/>
              <a:gd name="T18" fmla="*/ 2006 w 2409"/>
              <a:gd name="T19" fmla="*/ 656 h 4865"/>
              <a:gd name="T20" fmla="*/ 1599 w 2409"/>
              <a:gd name="T21" fmla="*/ 908 h 4865"/>
              <a:gd name="T22" fmla="*/ 1533 w 2409"/>
              <a:gd name="T23" fmla="*/ 1058 h 4865"/>
              <a:gd name="T24" fmla="*/ 2239 w 2409"/>
              <a:gd name="T25" fmla="*/ 583 h 4865"/>
              <a:gd name="T26" fmla="*/ 1863 w 2409"/>
              <a:gd name="T27" fmla="*/ 1105 h 4865"/>
              <a:gd name="T28" fmla="*/ 2174 w 2409"/>
              <a:gd name="T29" fmla="*/ 1621 h 4865"/>
              <a:gd name="T30" fmla="*/ 1801 w 2409"/>
              <a:gd name="T31" fmla="*/ 1537 h 4865"/>
              <a:gd name="T32" fmla="*/ 1325 w 2409"/>
              <a:gd name="T33" fmla="*/ 1301 h 4865"/>
              <a:gd name="T34" fmla="*/ 1412 w 2409"/>
              <a:gd name="T35" fmla="*/ 1835 h 4865"/>
              <a:gd name="T36" fmla="*/ 1213 w 2409"/>
              <a:gd name="T37" fmla="*/ 1975 h 4865"/>
              <a:gd name="T38" fmla="*/ 1094 w 2409"/>
              <a:gd name="T39" fmla="*/ 4011 h 4865"/>
              <a:gd name="T40" fmla="*/ 1689 w 2409"/>
              <a:gd name="T41" fmla="*/ 3264 h 4865"/>
              <a:gd name="T42" fmla="*/ 2404 w 2409"/>
              <a:gd name="T43" fmla="*/ 3321 h 4865"/>
              <a:gd name="T44" fmla="*/ 1275 w 2409"/>
              <a:gd name="T45" fmla="*/ 3861 h 4865"/>
              <a:gd name="T46" fmla="*/ 1147 w 2409"/>
              <a:gd name="T47" fmla="*/ 4865 h 4865"/>
              <a:gd name="T48" fmla="*/ 1045 w 2409"/>
              <a:gd name="T49" fmla="*/ 3610 h 4865"/>
              <a:gd name="T50" fmla="*/ 739 w 2409"/>
              <a:gd name="T51" fmla="*/ 3818 h 4865"/>
              <a:gd name="T52" fmla="*/ 856 w 2409"/>
              <a:gd name="T53" fmla="*/ 4830 h 4865"/>
              <a:gd name="T54" fmla="*/ 638 w 2409"/>
              <a:gd name="T55" fmla="*/ 3989 h 4865"/>
              <a:gd name="T56" fmla="*/ 96 w 2409"/>
              <a:gd name="T57" fmla="*/ 3777 h 4865"/>
              <a:gd name="T58" fmla="*/ 189 w 2409"/>
              <a:gd name="T59" fmla="*/ 3688 h 4865"/>
              <a:gd name="T60" fmla="*/ 523 w 2409"/>
              <a:gd name="T61" fmla="*/ 3573 h 4865"/>
              <a:gd name="T62" fmla="*/ 519 w 2409"/>
              <a:gd name="T63" fmla="*/ 3333 h 4865"/>
              <a:gd name="T64" fmla="*/ 545 w 2409"/>
              <a:gd name="T65" fmla="*/ 3560 h 4865"/>
              <a:gd name="T66" fmla="*/ 712 w 2409"/>
              <a:gd name="T67" fmla="*/ 3397 h 4865"/>
              <a:gd name="T68" fmla="*/ 625 w 2409"/>
              <a:gd name="T69" fmla="*/ 2944 h 4865"/>
              <a:gd name="T70" fmla="*/ 593 w 2409"/>
              <a:gd name="T71" fmla="*/ 2341 h 4865"/>
              <a:gd name="T72" fmla="*/ 156 w 2409"/>
              <a:gd name="T73" fmla="*/ 2437 h 4865"/>
              <a:gd name="T74" fmla="*/ 108 w 2409"/>
              <a:gd name="T75" fmla="*/ 2289 h 4865"/>
              <a:gd name="T76" fmla="*/ 451 w 2409"/>
              <a:gd name="T77" fmla="*/ 2291 h 4865"/>
              <a:gd name="T78" fmla="*/ 109 w 2409"/>
              <a:gd name="T79" fmla="*/ 2016 h 4865"/>
              <a:gd name="T80" fmla="*/ 211 w 2409"/>
              <a:gd name="T81" fmla="*/ 1975 h 4865"/>
              <a:gd name="T82" fmla="*/ 284 w 2409"/>
              <a:gd name="T83" fmla="*/ 1847 h 4865"/>
              <a:gd name="T84" fmla="*/ 542 w 2409"/>
              <a:gd name="T85" fmla="*/ 2073 h 4865"/>
              <a:gd name="T86" fmla="*/ 255 w 2409"/>
              <a:gd name="T87" fmla="*/ 1764 h 4865"/>
              <a:gd name="T88" fmla="*/ 407 w 2409"/>
              <a:gd name="T89" fmla="*/ 1769 h 4865"/>
              <a:gd name="T90" fmla="*/ 540 w 2409"/>
              <a:gd name="T91" fmla="*/ 1810 h 4865"/>
              <a:gd name="T92" fmla="*/ 566 w 2409"/>
              <a:gd name="T93" fmla="*/ 1580 h 4865"/>
              <a:gd name="T94" fmla="*/ 650 w 2409"/>
              <a:gd name="T95" fmla="*/ 1747 h 4865"/>
              <a:gd name="T96" fmla="*/ 827 w 2409"/>
              <a:gd name="T97" fmla="*/ 2199 h 4865"/>
              <a:gd name="T98" fmla="*/ 830 w 2409"/>
              <a:gd name="T99" fmla="*/ 1779 h 4865"/>
              <a:gd name="T100" fmla="*/ 924 w 2409"/>
              <a:gd name="T101" fmla="*/ 1648 h 4865"/>
              <a:gd name="T102" fmla="*/ 915 w 2409"/>
              <a:gd name="T103" fmla="*/ 2016 h 4865"/>
              <a:gd name="T104" fmla="*/ 1299 w 2409"/>
              <a:gd name="T105" fmla="*/ 1263 h 4865"/>
              <a:gd name="T106" fmla="*/ 970 w 2409"/>
              <a:gd name="T107" fmla="*/ 965 h 4865"/>
              <a:gd name="T108" fmla="*/ 311 w 2409"/>
              <a:gd name="T109" fmla="*/ 656 h 4865"/>
              <a:gd name="T110" fmla="*/ 772 w 2409"/>
              <a:gd name="T111" fmla="*/ 659 h 4865"/>
              <a:gd name="T112" fmla="*/ 1153 w 2409"/>
              <a:gd name="T113" fmla="*/ 871 h 4865"/>
              <a:gd name="T114" fmla="*/ 628 w 2409"/>
              <a:gd name="T115" fmla="*/ 314 h 4865"/>
              <a:gd name="T116" fmla="*/ 1203 w 2409"/>
              <a:gd name="T117" fmla="*/ 552 h 4865"/>
              <a:gd name="T118" fmla="*/ 1369 w 2409"/>
              <a:gd name="T119" fmla="*/ 703 h 4865"/>
              <a:gd name="T120" fmla="*/ 1747 w 2409"/>
              <a:gd name="T121" fmla="*/ 38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784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/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061CB97-C34E-4124-9FFE-42A8054F555F}" type="datetimeFigureOut">
              <a:rPr lang="ru-RU"/>
              <a:pPr>
                <a:defRPr/>
              </a:pPr>
              <a:t>17.05.2015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17EC3-9B76-49D4-854A-07632C1134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321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D32BA-E25C-4A94-BF67-8B338D9E6714}" type="datetimeFigureOut">
              <a:rPr lang="ru-RU"/>
              <a:pPr>
                <a:defRPr/>
              </a:pPr>
              <a:t>17.05.2015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DAC9F-DFDC-427B-9CAF-4B44E39299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475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/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/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E4F43-F97E-4546-969B-590C49E12D2D}" type="datetimeFigureOut">
              <a:rPr lang="ru-RU"/>
              <a:pPr>
                <a:defRPr/>
              </a:pPr>
              <a:t>17.05.2015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F8EA9-C323-4DBC-9010-9FB919902C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298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7A0A5-1F76-496B-981F-1D94B72F62A6}" type="datetimeFigureOut">
              <a:rPr lang="ru-RU"/>
              <a:pPr>
                <a:defRPr/>
              </a:pPr>
              <a:t>17.05.2015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5FE8F-34A7-44A8-8F34-BAE73483A2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762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3CC2D-8FF2-4C7C-ADC7-44699F3F697E}" type="datetimeFigureOut">
              <a:rPr lang="ru-RU"/>
              <a:pPr>
                <a:defRPr/>
              </a:pPr>
              <a:t>17.05.2015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7DC0F-CD8E-4A02-849F-42EC090C58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034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/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1000AEB-FDC1-4D4F-8EBF-9410561FDC7B}" type="datetimeFigureOut">
              <a:rPr lang="ru-RU"/>
              <a:pPr>
                <a:defRPr/>
              </a:pPr>
              <a:t>17.05.2015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0CE66-09AD-42D0-8A72-20D5A20A7F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632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B181BB0E-5363-4AE5-BC1D-F3AC79F228CD}" type="datetimeFigureOut">
              <a:rPr lang="ru-RU"/>
              <a:pPr>
                <a:defRPr/>
              </a:pPr>
              <a:t>17.05.2015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443C0-1B6E-4F62-9FB9-64D93E2B6F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76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228600"/>
            <a:ext cx="85915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b="1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F44074-AF37-41AA-8D3D-0D00317B2420}" type="datetimeFigureOut">
              <a:rPr lang="ru-RU"/>
              <a:pPr>
                <a:defRPr/>
              </a:pPr>
              <a:t>17.05.2015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5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b="1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b="1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F1D510-615A-4889-B740-C449DDED05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7" r:id="rId4"/>
    <p:sldLayoutId id="2147483678" r:id="rId5"/>
    <p:sldLayoutId id="2147483679" r:id="rId6"/>
    <p:sldLayoutId id="2147483680" r:id="rId7"/>
    <p:sldLayoutId id="2147483686" r:id="rId8"/>
    <p:sldLayoutId id="2147483687" r:id="rId9"/>
    <p:sldLayoutId id="2147483681" r:id="rId10"/>
    <p:sldLayoutId id="2147483682" r:id="rId11"/>
  </p:sldLayoutIdLst>
  <p:txStyles>
    <p:titleStyle>
      <a:lvl1pPr algn="l" rtl="0" fontAlgn="base">
        <a:spcBef>
          <a:spcPts val="40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Tunga" pitchFamily="2"/>
        </a:defRPr>
      </a:lvl1pPr>
      <a:lvl2pPr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2pPr>
      <a:lvl3pPr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3pPr>
      <a:lvl4pPr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4pPr>
      <a:lvl5pPr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9pPr>
    </p:titleStyle>
    <p:bodyStyle>
      <a:lvl1pPr marL="171450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 spc="3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0200" y="4437063"/>
            <a:ext cx="4724400" cy="865187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МБДОУЦРР №28 «Огонёк»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0150" y="1417638"/>
            <a:ext cx="5119688" cy="23034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Система взаимодействия специалистов ДОУ в условиях ФГОС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endParaRPr lang="ru-RU" altLang="ru-RU" smtClean="0">
              <a:cs typeface="Tunga" pitchFamily="34" charset="0"/>
            </a:endParaRPr>
          </a:p>
        </p:txBody>
      </p:sp>
      <p:pic>
        <p:nvPicPr>
          <p:cNvPr id="8195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33375"/>
            <a:ext cx="7921625" cy="607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6794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Стандарт утверждает основные принципы: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0825" y="981075"/>
            <a:ext cx="8618538" cy="5761038"/>
          </a:xfrm>
        </p:spPr>
        <p:txBody>
          <a:bodyPr>
            <a:normAutofit fontScale="92500" lnSpcReduction="10000"/>
          </a:bodyPr>
          <a:lstStyle/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● </a:t>
            </a:r>
            <a:r>
              <a:rPr lang="ru-RU" dirty="0"/>
              <a:t>поддержки разнообразия детства; 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● сохранения уникальности и </a:t>
            </a:r>
            <a:r>
              <a:rPr lang="ru-RU" dirty="0" err="1"/>
              <a:t>самоценности</a:t>
            </a:r>
            <a:r>
              <a:rPr lang="ru-RU" dirty="0"/>
              <a:t> дошкольного детства как 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важного этапа в общем развитии человека;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● полноценного проживания ребёнком всех этапов дошкольного 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детства, амплификации (обогащения) детского развития; 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● создания благоприятной социальной ситуации развития каждого 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ребёнка в соответствии с его возрастными и индивидуальными </a:t>
            </a:r>
            <a:r>
              <a:rPr lang="ru-RU" dirty="0" smtClean="0"/>
              <a:t>особенностями и </a:t>
            </a:r>
            <a:r>
              <a:rPr lang="ru-RU" dirty="0"/>
              <a:t>склонностями; 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● содействия и сотрудничества детей и взрослых в процессе развития 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детей и их взаимодействия с людьми, культурой и окружающим миром;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● приобщения детей к социокультурным нормам, традициям семьи, 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общества и государства;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● формирования познавательных интересов и познавательных действий </a:t>
            </a:r>
            <a:r>
              <a:rPr lang="ru-RU" dirty="0" smtClean="0"/>
              <a:t>ребёнка </a:t>
            </a:r>
            <a:r>
              <a:rPr lang="ru-RU" dirty="0"/>
              <a:t>через его включение в различные виды деятельности; 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● учёта этнокультурной и социальной ситуации развития детей.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endParaRPr lang="ru-RU" altLang="ru-RU" smtClean="0">
              <a:cs typeface="Tunga" pitchFamily="34" charset="0"/>
            </a:endParaRPr>
          </a:p>
        </p:txBody>
      </p:sp>
      <p:pic>
        <p:nvPicPr>
          <p:cNvPr id="10243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трелка вниз 9"/>
          <p:cNvSpPr/>
          <p:nvPr/>
        </p:nvSpPr>
        <p:spPr>
          <a:xfrm>
            <a:off x="5795963" y="908050"/>
            <a:ext cx="288925" cy="3673475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1187450" y="908050"/>
            <a:ext cx="288925" cy="2808288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68" name="Заголовок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Взаимодействие реализуется через коррекционно – развивающую службу, включающую: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2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594725" cy="4937125"/>
          </a:xfrm>
        </p:spPr>
        <p:txBody>
          <a:bodyPr/>
          <a:lstStyle/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288" y="1341438"/>
            <a:ext cx="4105275" cy="14398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административную группу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(заведующая ДОУ, старший  воспитатель)  </a:t>
            </a:r>
            <a:r>
              <a:rPr lang="ru-RU" u="sng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Функции: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контрольно-диагностическая,   координирующая и регулирующая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00563" y="2060575"/>
            <a:ext cx="4535487" cy="18732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социально-педагогическую группу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(воспитатели, педагог дополнительного образования)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u="sng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Функции: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осуществление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воспитательно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- образовательного процесса;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188" y="3789363"/>
            <a:ext cx="3529012" cy="18716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профилактическая группа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(врач,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инструктор по физвоспитанию, воспитатель по ИЗО, музыкальный 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руководитель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) </a:t>
            </a:r>
            <a:r>
              <a:rPr lang="ru-RU" u="sng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Функции: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осуществление здоровья  сбережения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08513" y="4652963"/>
            <a:ext cx="3959225" cy="1584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психологическая группа представляют  педагог – психолог и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учитель-логопед, социального- педагога </a:t>
            </a:r>
            <a:r>
              <a:rPr lang="ru-RU" u="sng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Функции: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осуществление успешной  социализации детей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2447925" y="908050"/>
            <a:ext cx="252413" cy="433388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6588125" y="908050"/>
            <a:ext cx="287338" cy="1081088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endParaRPr lang="ru-RU" altLang="ru-RU" smtClean="0">
              <a:cs typeface="Tunga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</p:nvPr>
        </p:nvGraphicFramePr>
        <p:xfrm>
          <a:off x="179388" y="260350"/>
          <a:ext cx="8713786" cy="6070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2023"/>
                <a:gridCol w="1133343"/>
                <a:gridCol w="1140436"/>
                <a:gridCol w="1399976"/>
                <a:gridCol w="1339082"/>
                <a:gridCol w="1257494"/>
                <a:gridCol w="1221432"/>
              </a:tblGrid>
              <a:tr h="10177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Мед. работники</a:t>
                      </a:r>
                      <a:endParaRPr lang="ru-RU" sz="1100" i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84" marR="629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Воспитатели</a:t>
                      </a:r>
                      <a:endParaRPr lang="ru-RU" sz="1100" i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84" marR="629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Учитель- логопед</a:t>
                      </a:r>
                      <a:endParaRPr lang="ru-RU" sz="1100" i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84" marR="629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Педагог - психолог</a:t>
                      </a:r>
                      <a:endParaRPr lang="ru-RU" sz="1100" i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84" marR="629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Музыкальный руководитель</a:t>
                      </a:r>
                      <a:endParaRPr lang="ru-RU" sz="1100" i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84" marR="629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Руководитель по физическому воспитанию</a:t>
                      </a:r>
                      <a:endParaRPr lang="ru-RU" sz="1100" i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84" marR="629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Воспитатель по ИЗО деятельности</a:t>
                      </a:r>
                      <a:endParaRPr lang="ru-RU" sz="1100" i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84" marR="62984" marT="0" marB="0"/>
                </a:tc>
              </a:tr>
              <a:tr h="350335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</a:rPr>
                        <a:t>Диагностика (Изучение проблемы)</a:t>
                      </a:r>
                      <a:endParaRPr lang="ru-RU" sz="1100" i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84" marR="6298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02491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Сбор анамнеза.</a:t>
                      </a:r>
                    </a:p>
                    <a:p>
                      <a:pPr algn="just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 Изучение мед. заключений поликлиники, ТПМПК и НИИТО</a:t>
                      </a:r>
                    </a:p>
                    <a:p>
                      <a:pPr algn="just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 Выявление соматического и неврологический статуса детей.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2984" marR="629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Выявления социального статуса семьи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Педагогическая диагностика.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Наблюдение за детьми в разных видах деятельности.</a:t>
                      </a:r>
                      <a:endParaRPr lang="ru-RU" sz="1400" i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84" marR="62984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effectLst/>
                        </a:rPr>
                        <a:t>Изучение речевого развития детей.</a:t>
                      </a:r>
                    </a:p>
                    <a:p>
                      <a:pPr algn="just"/>
                      <a:r>
                        <a:rPr lang="ru-RU" sz="1400" dirty="0">
                          <a:effectLst/>
                        </a:rPr>
                        <a:t>Обследование артикуляционного аппарата. </a:t>
                      </a:r>
                    </a:p>
                    <a:p>
                      <a:pPr algn="just"/>
                      <a:r>
                        <a:rPr lang="ru-RU" sz="1400" dirty="0">
                          <a:effectLst/>
                        </a:rPr>
                        <a:t>Логопедическая диагностика. </a:t>
                      </a:r>
                      <a:endParaRPr lang="ru-RU" sz="1400" dirty="0">
                        <a:effectLst/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2984" marR="6298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Изучение личностных особенностей участников образовательного процесса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Психолого-педагогической диагностики детей на разных возрастных этапах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Изучение межличностного взаимодействия в коллективе детей и взрослых.</a:t>
                      </a:r>
                      <a:endParaRPr lang="ru-RU" sz="1400" i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84" marR="62984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Наблюдение за детьми на музыкальных занятиях и самостоятельной деятельности.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i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84" marR="6298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>
                          <a:effectLst/>
                        </a:rPr>
                        <a:t>Пед</a:t>
                      </a:r>
                      <a:r>
                        <a:rPr lang="ru-RU" sz="1400" dirty="0">
                          <a:effectLst/>
                        </a:rPr>
                        <a:t>. диагностика физ. развития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Изучение мед. заключений поликлиники, ТПМПК и НИИТО</a:t>
                      </a:r>
                      <a:endParaRPr lang="ru-RU" sz="1400" i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84" marR="62984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Педагогическая диагностика творческих способностей детей.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i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84" marR="62984" marT="0" marB="0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endParaRPr lang="ru-RU" altLang="ru-RU" smtClean="0">
              <a:cs typeface="Tunga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</p:nvPr>
        </p:nvGraphicFramePr>
        <p:xfrm>
          <a:off x="250825" y="260350"/>
          <a:ext cx="8618538" cy="6408738"/>
        </p:xfrm>
        <a:graphic>
          <a:graphicData uri="http://schemas.openxmlformats.org/drawingml/2006/table">
            <a:tbl>
              <a:tblPr/>
              <a:tblGrid>
                <a:gridCol w="1209675"/>
                <a:gridCol w="1120775"/>
                <a:gridCol w="1127125"/>
                <a:gridCol w="1384300"/>
                <a:gridCol w="1325563"/>
                <a:gridCol w="1243012"/>
                <a:gridCol w="1208088"/>
              </a:tblGrid>
              <a:tr h="381000">
                <a:tc gridSpan="7"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5pPr>
                      <a:lvl6pPr marL="25146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6pPr>
                      <a:lvl7pPr marL="29718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7pPr>
                      <a:lvl8pPr marL="34290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8pPr>
                      <a:lvl9pPr marL="38862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Практическая работа по намеченному плану</a:t>
                      </a:r>
                      <a:endParaRPr kumimoji="0" lang="ru-RU" altLang="ru-RU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978" marR="629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2773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5pPr>
                      <a:lvl6pPr marL="25146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6pPr>
                      <a:lvl7pPr marL="29718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7pPr>
                      <a:lvl8pPr marL="34290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8pPr>
                      <a:lvl9pPr marL="38862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Осуществление медицинского контроля за организацией физического воспитания и закаливания детей, и профилактика заболеваемости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(использование физиолечения и массажа 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 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 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Диаграмма состояния здоровья детей, с обязательным ведением установленной министерством здравоохранения медицинской документации.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 </a:t>
                      </a:r>
                      <a:endParaRPr kumimoji="0" lang="ru-RU" altLang="ru-RU" sz="1100" b="1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978" marR="629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5pPr>
                      <a:lvl6pPr marL="25146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6pPr>
                      <a:lvl7pPr marL="29718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7pPr>
                      <a:lvl8pPr marL="34290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8pPr>
                      <a:lvl9pPr marL="38862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Педагогическая деятельность, направленная на организацию воспитательной среды и управление разнообразными видами деятельности воспитанников с целью решения задач гармоничного развития личности.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 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Интеграционная деятельность с другими специалистами ДОУ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 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(выполняет рекомендации специалистов).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 </a:t>
                      </a:r>
                      <a:endParaRPr kumimoji="0" lang="ru-RU" altLang="ru-RU" sz="1100" b="0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978" marR="629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A66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5pPr>
                      <a:lvl6pPr marL="25146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6pPr>
                      <a:lvl7pPr marL="29718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7pPr>
                      <a:lvl8pPr marL="34290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8pPr>
                      <a:lvl9pPr marL="38862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Организация речевой среды в группах.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Коррекция речи детей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Анализ речевого развития детей с обязательным ведением документации.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 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(выполняет рекомендации специалистов).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 </a:t>
                      </a:r>
                      <a:endParaRPr kumimoji="0" lang="ru-RU" altLang="ru-RU" sz="1100" b="0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978" marR="629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5pPr>
                      <a:lvl6pPr marL="25146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6pPr>
                      <a:lvl7pPr marL="29718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7pPr>
                      <a:lvl8pPr marL="34290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8pPr>
                      <a:lvl9pPr marL="38862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Оказание психологической помощи и поддержки детям, педагогам, родителям в решении личностных, профессиональных и других проблем;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 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Индивидуальная и групповая психологическая коррекция трудностей в развитии, общении, межличностном взаимодействии.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 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Психологическое консультирование всех участников образовательного процесса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 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(выполняет рекомендации специалистов).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 </a:t>
                      </a:r>
                      <a:endParaRPr kumimoji="0" lang="ru-RU" altLang="ru-RU" sz="1100" b="0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978" marR="629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A664"/>
                    </a:solidFill>
                  </a:tcPr>
                </a:tc>
                <a:tc>
                  <a:txBody>
                    <a:bodyPr/>
                    <a:lstStyle>
                      <a:lvl1pPr marL="47625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5pPr>
                      <a:lvl6pPr marL="25146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6pPr>
                      <a:lvl7pPr marL="29718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7pPr>
                      <a:lvl8pPr marL="34290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8pPr>
                      <a:lvl9pPr marL="38862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476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Организация театрально-музыкальной среды в ДОУ. </a:t>
                      </a:r>
                    </a:p>
                    <a:p>
                      <a:pPr marL="476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 </a:t>
                      </a:r>
                    </a:p>
                    <a:p>
                      <a:pPr marL="476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Занятия включают в себя упражнения: на снятие эмоционального  напряжения, звуковые упражнения, Элементы логоритмики, Попевки со сменой ритма, пение с одновременным выполнением движений. </a:t>
                      </a:r>
                    </a:p>
                    <a:p>
                      <a:pPr marL="476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 </a:t>
                      </a:r>
                    </a:p>
                    <a:p>
                      <a:pPr marL="476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(выполняет рекомендации специалистов). </a:t>
                      </a:r>
                    </a:p>
                    <a:p>
                      <a:pPr marL="47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 </a:t>
                      </a:r>
                      <a:endParaRPr kumimoji="0" lang="ru-RU" altLang="ru-RU" sz="1100" b="0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978" marR="629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5pPr>
                      <a:lvl6pPr marL="25146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6pPr>
                      <a:lvl7pPr marL="29718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7pPr>
                      <a:lvl8pPr marL="34290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8pPr>
                      <a:lvl9pPr marL="38862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Содействие укреплению здоровья и повышению сопротивляемости организма к рецидивам болезни, а также к последующим заболеваниям и их осложнениям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Утренняя гимнастика.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Организация двигательной активности в течение дня.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Физкультурные занятия, праздники, развлечения.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ЛФК     Бассейн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(выполняет рекомендации специалистов). </a:t>
                      </a:r>
                      <a:endParaRPr kumimoji="0" lang="ru-RU" altLang="ru-RU" sz="1100" b="0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978" marR="629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A66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5pPr>
                      <a:lvl6pPr marL="25146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6pPr>
                      <a:lvl7pPr marL="29718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7pPr>
                      <a:lvl8pPr marL="34290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8pPr>
                      <a:lvl9pPr marL="38862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Формирование эстетическго восприятия у дошкольников.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 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Занятия включаюте в себя упражнения: на снятие эмоционального  напряжения, с элементами арт-терапии.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 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(выполняет рекомендации специалистов).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 </a:t>
                      </a:r>
                      <a:endParaRPr kumimoji="0" lang="ru-RU" altLang="ru-RU" sz="1100" b="0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978" marR="629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endParaRPr lang="ru-RU" altLang="ru-RU" smtClean="0">
              <a:cs typeface="Tunga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</p:nvPr>
        </p:nvGraphicFramePr>
        <p:xfrm>
          <a:off x="274638" y="260350"/>
          <a:ext cx="8594725" cy="46815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5326"/>
                <a:gridCol w="1117857"/>
                <a:gridCol w="1124854"/>
                <a:gridCol w="1380847"/>
                <a:gridCol w="1320785"/>
                <a:gridCol w="1240313"/>
                <a:gridCol w="1204743"/>
              </a:tblGrid>
              <a:tr h="361253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Просвещение и комплексное взаимодействие</a:t>
                      </a:r>
                      <a:endParaRPr lang="ru-RU" sz="1100" i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78" marR="6297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48074">
                <a:tc>
                  <a:txBody>
                    <a:bodyPr/>
                    <a:lstStyle/>
                    <a:p>
                      <a:pPr marL="8890" indent="-8890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Проведение санитарно-просветительской работы с родителями и персоналом дошкольного учреждения.</a:t>
                      </a:r>
                      <a:endParaRPr lang="ru-RU" sz="1100" i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78" marR="629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Просветительская работа с родителями и персоналом дошкольного учреждения.</a:t>
                      </a:r>
                      <a:endParaRPr lang="ru-RU" sz="1100" i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78" marR="62978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Просветительская работа с родителями и персоналом дошкольного учреждения.</a:t>
                      </a:r>
                      <a:endParaRPr lang="ru-RU" sz="1100" i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78" marR="62978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Повышение психологической компетентности педагогов и родителей  (законных представителей, их заменяющих)</a:t>
                      </a:r>
                      <a:endParaRPr lang="ru-RU" sz="1100" i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78" marR="62978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Отчетные концерты, выступления</a:t>
                      </a:r>
                      <a:endParaRPr lang="ru-RU" sz="1100" i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78" marR="62978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Просветительская работа с родителями и персоналом дошкольного учреждения.</a:t>
                      </a:r>
                      <a:endParaRPr lang="ru-RU" sz="1100" i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78" marR="62978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Выставки, участие в конкурсах</a:t>
                      </a:r>
                      <a:endParaRPr lang="ru-RU" sz="1100" i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78" marR="62978" marT="0" marB="0">
                    <a:solidFill>
                      <a:schemeClr val="accent1"/>
                    </a:solidFill>
                  </a:tcPr>
                </a:tc>
              </a:tr>
              <a:tr h="313087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</a:rPr>
                        <a:t>ТПМПК и </a:t>
                      </a:r>
                      <a:r>
                        <a:rPr lang="ru-RU" sz="1300" dirty="0" err="1">
                          <a:solidFill>
                            <a:srgbClr val="002060"/>
                          </a:solidFill>
                          <a:effectLst/>
                        </a:rPr>
                        <a:t>ПМПк</a:t>
                      </a:r>
                      <a:endParaRPr lang="ru-RU" sz="1100" i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78" marR="6297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329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Представление результатов исследования на ТПМПК и </a:t>
                      </a:r>
                      <a:r>
                        <a:rPr lang="ru-RU" sz="1100" dirty="0" err="1">
                          <a:solidFill>
                            <a:srgbClr val="002060"/>
                          </a:solidFill>
                          <a:effectLst/>
                        </a:rPr>
                        <a:t>ПМПк</a:t>
                      </a:r>
                      <a:endParaRPr lang="ru-RU" sz="1100" i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78" marR="629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Представление результатов исследования на ТПМПК и </a:t>
                      </a:r>
                      <a:r>
                        <a:rPr lang="ru-RU" sz="1100" dirty="0" err="1">
                          <a:solidFill>
                            <a:srgbClr val="002060"/>
                          </a:solidFill>
                          <a:effectLst/>
                        </a:rPr>
                        <a:t>ПМПк</a:t>
                      </a:r>
                      <a:endParaRPr lang="ru-RU" sz="1100" i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78" marR="62978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Представление результатов исследования на ТПМПК и </a:t>
                      </a:r>
                      <a:r>
                        <a:rPr lang="ru-RU" sz="1100" dirty="0" err="1">
                          <a:solidFill>
                            <a:srgbClr val="002060"/>
                          </a:solidFill>
                          <a:effectLst/>
                        </a:rPr>
                        <a:t>ПМПк</a:t>
                      </a:r>
                      <a:endParaRPr lang="ru-RU" sz="1100" i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78" marR="62978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Представление результатов исследования на ТПМПК и </a:t>
                      </a:r>
                      <a:r>
                        <a:rPr lang="ru-RU" sz="1100" dirty="0" err="1">
                          <a:solidFill>
                            <a:srgbClr val="002060"/>
                          </a:solidFill>
                          <a:effectLst/>
                        </a:rPr>
                        <a:t>ПМПк</a:t>
                      </a:r>
                      <a:endParaRPr lang="ru-RU" sz="1100" i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78" marR="62978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100" i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78" marR="62978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Представление результатов исследования на ТПМПК и </a:t>
                      </a:r>
                      <a:r>
                        <a:rPr lang="ru-RU" sz="1100" dirty="0" err="1">
                          <a:solidFill>
                            <a:srgbClr val="002060"/>
                          </a:solidFill>
                          <a:effectLst/>
                        </a:rPr>
                        <a:t>ПМПк</a:t>
                      </a:r>
                      <a:endParaRPr lang="ru-RU" sz="1100" i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78" marR="62978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100" i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78" marR="62978" marT="0" marB="0">
                    <a:solidFill>
                      <a:schemeClr val="accent1"/>
                    </a:solidFill>
                  </a:tcPr>
                </a:tc>
              </a:tr>
              <a:tr h="626174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</a:rPr>
                        <a:t>Составление психоэмоционального статуса ребенка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</a:rPr>
                        <a:t> Разработка и осуществление индивидуального образовательного маршрута детей</a:t>
                      </a:r>
                      <a:endParaRPr lang="ru-RU" sz="1100" i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78" marR="6297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850" y="5191125"/>
          <a:ext cx="8591550" cy="670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91550"/>
              </a:tblGrid>
              <a:tr h="669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4210" algn="l"/>
                        </a:tabLs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</a:rPr>
                        <a:t>Координация деятельности и взаимодействия специалистов, контроль за организацией работы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64210" algn="l"/>
                        </a:tabLs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i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284" marR="58284" marT="0" marB="0"/>
                </a:tc>
              </a:tr>
            </a:tbl>
          </a:graphicData>
        </a:graphic>
      </p:graphicFrame>
      <p:sp>
        <p:nvSpPr>
          <p:cNvPr id="14383" name="Rectangle 1"/>
          <p:cNvSpPr>
            <a:spLocks noChangeArrowheads="1"/>
          </p:cNvSpPr>
          <p:nvPr/>
        </p:nvSpPr>
        <p:spPr bwMode="auto">
          <a:xfrm>
            <a:off x="1619250" y="5692775"/>
            <a:ext cx="583247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3054350" algn="l"/>
              </a:tabLst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tabLst>
                <a:tab pos="3054350" algn="l"/>
              </a:tabLst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tabLst>
                <a:tab pos="3054350" algn="l"/>
              </a:tabLst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tabLst>
                <a:tab pos="3054350" algn="l"/>
              </a:tabLst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tabLst>
                <a:tab pos="3054350" algn="l"/>
              </a:tabLst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3054350" algn="l"/>
              </a:tabLs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3054350" algn="l"/>
              </a:tabLs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3054350" algn="l"/>
              </a:tabLs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3054350" algn="l"/>
              </a:tabLs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/>
            <a:r>
              <a:rPr lang="ru-RU" altLang="ru-RU" sz="1600" b="1" i="1">
                <a:solidFill>
                  <a:srgbClr val="002060"/>
                </a:solidFill>
                <a:latin typeface="Arial" charset="0"/>
                <a:ea typeface="Times New Roman" pitchFamily="18" charset="0"/>
              </a:rPr>
              <a:t>Заведующий МБДОУЦРР      Старший воспитатель</a:t>
            </a:r>
            <a:endParaRPr lang="ru-RU" altLang="ru-RU">
              <a:solidFill>
                <a:srgbClr val="002060"/>
              </a:solidFill>
              <a:latin typeface="Arial" charset="0"/>
              <a:ea typeface="Times New Roman" pitchFamily="18" charset="0"/>
            </a:endParaRPr>
          </a:p>
        </p:txBody>
      </p:sp>
      <p:sp>
        <p:nvSpPr>
          <p:cNvPr id="7" name="Двойная стрелка влево/вверх 6"/>
          <p:cNvSpPr/>
          <p:nvPr/>
        </p:nvSpPr>
        <p:spPr>
          <a:xfrm>
            <a:off x="4535488" y="4941888"/>
            <a:ext cx="46037" cy="142875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Тройная стрелка влево/вправо/вверх 7"/>
          <p:cNvSpPr/>
          <p:nvPr/>
        </p:nvSpPr>
        <p:spPr>
          <a:xfrm>
            <a:off x="4117975" y="4652963"/>
            <a:ext cx="927100" cy="573087"/>
          </a:xfrm>
          <a:prstGeom prst="leftRightUp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780928"/>
            <a:ext cx="8591550" cy="1066800"/>
          </a:xfrm>
        </p:spPr>
        <p:txBody>
          <a:bodyPr>
            <a:normAutofit/>
          </a:bodyPr>
          <a:lstStyle/>
          <a:p>
            <a:pPr algn="ctr"/>
            <a:r>
              <a:rPr lang="ru-RU" cap="all" dirty="0"/>
              <a:t>СПАСИБО ЗА ВНИМАНИЕ</a:t>
            </a:r>
            <a:endParaRPr lang="ru-RU" cap="al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Оранж - апельсинчик">
      <a:dk1>
        <a:sysClr val="windowText" lastClr="000000"/>
      </a:dk1>
      <a:lt1>
        <a:sysClr val="window" lastClr="FFFFFF"/>
      </a:lt1>
      <a:dk2>
        <a:srgbClr val="FC6900"/>
      </a:dk2>
      <a:lt2>
        <a:srgbClr val="FCE4D0"/>
      </a:lt2>
      <a:accent1>
        <a:srgbClr val="B8CCE4"/>
      </a:accent1>
      <a:accent2>
        <a:srgbClr val="C0504D"/>
      </a:accent2>
      <a:accent3>
        <a:srgbClr val="9BBB59"/>
      </a:accent3>
      <a:accent4>
        <a:srgbClr val="8064A2"/>
      </a:accent4>
      <a:accent5>
        <a:srgbClr val="DBEEF3"/>
      </a:accent5>
      <a:accent6>
        <a:srgbClr val="F79000"/>
      </a:accent6>
      <a:hlink>
        <a:srgbClr val="0000FF"/>
      </a:hlink>
      <a:folHlink>
        <a:srgbClr val="800080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</TotalTime>
  <Words>602</Words>
  <Application>Microsoft Office PowerPoint</Application>
  <PresentationFormat>Экран (4:3)</PresentationFormat>
  <Paragraphs>122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Candara</vt:lpstr>
      <vt:lpstr>Arial</vt:lpstr>
      <vt:lpstr>Tunga</vt:lpstr>
      <vt:lpstr>Tahoma</vt:lpstr>
      <vt:lpstr>Calibri</vt:lpstr>
      <vt:lpstr>Times New Roman</vt:lpstr>
      <vt:lpstr>Comic Sans MS</vt:lpstr>
      <vt:lpstr>Batang</vt:lpstr>
      <vt:lpstr>Soho</vt:lpstr>
      <vt:lpstr>Система взаимодействия специалистов ДОУ в условиях ФГОС</vt:lpstr>
      <vt:lpstr>Презентация PowerPoint</vt:lpstr>
      <vt:lpstr>Стандарт утверждает основные принципы:</vt:lpstr>
      <vt:lpstr>Презентация PowerPoint</vt:lpstr>
      <vt:lpstr>Взаимодействие реализуется через коррекционно – развивающую службу, включающую: 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взаимодействия специалистов ДОУ в условиях ФГОС</dc:title>
  <dc:creator>Administrator</dc:creator>
  <cp:lastModifiedBy>Administrator</cp:lastModifiedBy>
  <cp:revision>13</cp:revision>
  <dcterms:created xsi:type="dcterms:W3CDTF">2014-08-25T13:24:44Z</dcterms:created>
  <dcterms:modified xsi:type="dcterms:W3CDTF">2015-05-17T15:41:04Z</dcterms:modified>
</cp:coreProperties>
</file>