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1"/>
          <a:srcRect b="-3594"/>
          <a:stretch>
            <a:fillRect/>
          </a:stretch>
        </p:blipFill>
        <p:spPr>
          <a:xfrm>
            <a:off x="107504" y="3065327"/>
            <a:ext cx="4392488" cy="3139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857628"/>
            <a:ext cx="5643570" cy="1714512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/>
              <a:t>Подготовил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Инструктор по физической культуре </a:t>
            </a:r>
            <a:endParaRPr lang="ru-RU" sz="2000" b="1" dirty="0" smtClean="0"/>
          </a:p>
          <a:p>
            <a:pPr algn="r"/>
            <a:r>
              <a:rPr lang="ru-RU" sz="2000" b="1" dirty="0" err="1" smtClean="0"/>
              <a:t>Лепихина</a:t>
            </a:r>
            <a:r>
              <a:rPr lang="ru-RU" sz="2000" b="1" dirty="0" smtClean="0"/>
              <a:t> А.А.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72494" cy="3143272"/>
          </a:xfrm>
        </p:spPr>
        <p:txBody>
          <a:bodyPr>
            <a:normAutofit fontScale="90000"/>
          </a:bodyPr>
          <a:lstStyle/>
          <a:p>
            <a:br>
              <a:rPr lang="ru-RU" dirty="0" smtClean="0"/>
            </a:br>
            <a:r>
              <a:rPr lang="ru-RU" b="1" dirty="0" smtClean="0"/>
              <a:t>Взаимодействие инструктора по физической культуре и воспитателя при организации НОД в рамках ФГОС</a:t>
            </a:r>
            <a:endParaRPr lang="ru-RU" dirty="0"/>
          </a:p>
        </p:txBody>
      </p:sp>
      <p:sp>
        <p:nvSpPr>
          <p:cNvPr id="4" name="Подзаголовок 2"/>
          <p:cNvSpPr txBox="1"/>
          <p:nvPr/>
        </p:nvSpPr>
        <p:spPr>
          <a:xfrm>
            <a:off x="3714744" y="6072206"/>
            <a:ext cx="1928826" cy="64294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anose="05020102010507070707"/>
              <a:buNone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 Бердск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anose="05020102010507070707"/>
              <a:buNone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 год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logo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242" y="347141"/>
            <a:ext cx="59055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ВАЖНО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30613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Наличие спортивной формы у ребенка (белая футболка, черные шорты из дышащего материала)</a:t>
            </a:r>
            <a:endParaRPr lang="ru-RU" dirty="0" smtClean="0"/>
          </a:p>
          <a:p>
            <a:r>
              <a:rPr lang="ru-RU" dirty="0" smtClean="0"/>
              <a:t>На занятие по физической культуре ребенок приходит без носков (2 недели после болезни в носках)</a:t>
            </a:r>
            <a:endParaRPr lang="ru-RU" dirty="0" smtClean="0"/>
          </a:p>
          <a:p>
            <a:r>
              <a:rPr lang="ru-RU" dirty="0" smtClean="0"/>
              <a:t>Под спортивной футболкой не должно быть майки</a:t>
            </a:r>
            <a:endParaRPr lang="ru-RU" dirty="0" smtClean="0"/>
          </a:p>
          <a:p>
            <a:r>
              <a:rPr lang="ru-RU" dirty="0" smtClean="0"/>
              <a:t>Младший воспитатель проводит влажную обработку помещения перед своей группой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fokgrh.ru/attachments/Image/l.a-32.png?template=generic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95536" y="4005064"/>
            <a:ext cx="5328592" cy="273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4826" y="2967335"/>
            <a:ext cx="7494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29684" cy="1785950"/>
          </a:xfrm>
        </p:spPr>
        <p:txBody>
          <a:bodyPr>
            <a:normAutofit fontScale="90000"/>
          </a:bodyPr>
          <a:lstStyle/>
          <a:p>
            <a:br>
              <a:rPr lang="ru-RU" sz="3200" dirty="0" smtClean="0"/>
            </a:br>
            <a:br>
              <a:rPr lang="ru-RU" sz="3200" dirty="0" smtClean="0"/>
            </a:br>
            <a:r>
              <a:rPr lang="ru-RU" sz="3100" b="1" u="sng" dirty="0" smtClean="0">
                <a:solidFill>
                  <a:srgbClr val="00B050"/>
                </a:solidFill>
              </a:rPr>
              <a:t>ВОСПИТАТЕЛЬ ДОЛЖЕН ЗНАТЬ </a:t>
            </a:r>
            <a:r>
              <a:rPr lang="ru-RU" sz="2700" dirty="0" smtClean="0"/>
              <a:t>(в соответствии с единым квалификационным справочником должностей работников образования)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501122" cy="507209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Приоритетные направления развития образовательной системы;</a:t>
            </a:r>
            <a:endParaRPr lang="ru-RU" dirty="0" smtClean="0"/>
          </a:p>
          <a:p>
            <a:pPr lvl="0"/>
            <a:r>
              <a:rPr lang="ru-RU" dirty="0" smtClean="0"/>
              <a:t>Программное содержание и методические рекомендации по физическому воспитанию дошкольников данной возрастной группы; методику физического воспитания дошкольников, требования техники безопасности при проведении физкультурно-оздоровительных мероприятий;</a:t>
            </a:r>
            <a:endParaRPr lang="ru-RU" dirty="0" smtClean="0"/>
          </a:p>
          <a:p>
            <a:pPr lvl="0"/>
            <a:r>
              <a:rPr lang="ru-RU" dirty="0" smtClean="0"/>
              <a:t>Инструкцию по охране жизни и здоровья ребёнка;</a:t>
            </a:r>
            <a:endParaRPr lang="ru-RU" dirty="0" smtClean="0"/>
          </a:p>
          <a:p>
            <a:pPr lvl="0"/>
            <a:r>
              <a:rPr lang="ru-RU" dirty="0" smtClean="0"/>
              <a:t>Формы и методы мониторинга по физическому развитию детей;</a:t>
            </a:r>
            <a:endParaRPr lang="ru-RU" dirty="0" smtClean="0"/>
          </a:p>
          <a:p>
            <a:pPr lvl="0"/>
            <a:r>
              <a:rPr lang="ru-RU" dirty="0" smtClean="0"/>
              <a:t>Группы здоровья детей;</a:t>
            </a:r>
            <a:endParaRPr lang="ru-RU" dirty="0" smtClean="0"/>
          </a:p>
          <a:p>
            <a:pPr lvl="0"/>
            <a:r>
              <a:rPr lang="ru-RU" dirty="0" smtClean="0"/>
              <a:t>Планирование и организацию самостоятельной двигательной деятельности детей на прогулке и в группе;</a:t>
            </a:r>
            <a:endParaRPr lang="ru-RU" dirty="0" smtClean="0"/>
          </a:p>
          <a:p>
            <a:pPr lvl="0"/>
            <a:r>
              <a:rPr lang="ru-RU" dirty="0" smtClean="0"/>
              <a:t>Контроль физической нагрузки детей по внешним признакам утомления;</a:t>
            </a:r>
            <a:endParaRPr lang="ru-RU" dirty="0" smtClean="0"/>
          </a:p>
          <a:p>
            <a:pPr lvl="0"/>
            <a:r>
              <a:rPr lang="ru-RU" dirty="0" smtClean="0"/>
              <a:t>Основы безопасности детей в процессе НОД по физической культуре;</a:t>
            </a:r>
            <a:endParaRPr lang="ru-RU" dirty="0" smtClean="0"/>
          </a:p>
          <a:p>
            <a:pPr lvl="0"/>
            <a:r>
              <a:rPr lang="ru-RU" dirty="0" smtClean="0"/>
              <a:t>Правила информации родителей об уровне физического развития детей.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Этапы подготовки к НОД по физической культуре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6024" y="1268760"/>
            <a:ext cx="8676456" cy="259228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/>
              <a:t>При подготовке к НОД по физической культуре воспитатель ОБЯЗЯТЕЛЬНО переодевается в спортивную форму: футболка, спортивные брюки, носки (для занятий в спортивном зале с ковровым покрытием);</a:t>
            </a:r>
            <a:endParaRPr lang="ru-RU" sz="2000" dirty="0" smtClean="0"/>
          </a:p>
          <a:p>
            <a:pPr lvl="0"/>
            <a:r>
              <a:rPr lang="ru-RU" sz="2000" dirty="0" smtClean="0"/>
              <a:t>Отслеживает готовность детей к НОД по физической культуре: футболка, шорты, носки или гольфы. Волосы у девочек должны быть убраны в аккуратную прическу, что бы все дети сходили в туалет. Отсутствие у детей в руках игрушек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017" y="3501008"/>
            <a:ext cx="4283968" cy="321297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Содержимое 2"/>
          <p:cNvSpPr txBox="1"/>
          <p:nvPr/>
        </p:nvSpPr>
        <p:spPr>
          <a:xfrm>
            <a:off x="216024" y="3645024"/>
            <a:ext cx="4788024" cy="30689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 panose="05020102010507070707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 panose="05020102010507070707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 panose="05020102010507070707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 panose="05020102010507070707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Перестраивает детей по росту от самого высокого до самого низкого;</a:t>
            </a:r>
            <a:endParaRPr lang="ru-RU" sz="2000" dirty="0" smtClean="0"/>
          </a:p>
          <a:p>
            <a:r>
              <a:rPr lang="ru-RU" sz="2000" dirty="0" smtClean="0"/>
              <a:t>В спортивный зал являются по расписанию;</a:t>
            </a:r>
            <a:endParaRPr lang="ru-RU" sz="2000" dirty="0" smtClean="0"/>
          </a:p>
          <a:p>
            <a:r>
              <a:rPr lang="ru-RU" sz="2000" dirty="0" smtClean="0"/>
              <a:t>В зал входят организованно </a:t>
            </a:r>
            <a:endParaRPr lang="ru-RU" sz="2000" dirty="0" smtClean="0"/>
          </a:p>
          <a:p>
            <a:r>
              <a:rPr lang="ru-RU" sz="2000" dirty="0" smtClean="0"/>
              <a:t>(в колонне по одному) и выполняют построение в указанном инструктором месте.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Рекомендации по совместной работе инструктора по физической культуре и воспитателя в процессе НОД по физкультуре</a:t>
            </a:r>
            <a:endParaRPr lang="ru-RU" sz="2400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Части НОД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инструктора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воспитателя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Мотивационный этап</a:t>
                      </a:r>
                      <a:endParaRPr lang="ru-RU" sz="11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ru-RU" sz="11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детей. Переключение внимания детей на предстоящую деятельность, стимуляция интереса к ней, создание эмоционального настроя, точные и четкие установки на предстоящую деятельность (последовательность выполнения задания, предполагаемые результаты)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Вводная часть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 мин.-20% от всего занятого времени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Устанавливает контакт с группой.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Мобилизует внимание.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Повышает эмоциональный настрой.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Подготавливает организм к повышенной физической нагрузке в основной части НОД.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Акцентирует внимание на правильность выполнения ходьбы и бега.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Обеспечивает организацию детей, активизацию внимания.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Следит за качественным выполнением построений и перестроений.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Контролирует дистанцию во время движения.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Следит за осанкой и внешними признаками утомления.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 индивидуальную работу с детьми (негромкие указания, подсказки, тактильные прикосновения и т.д.)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Уделяет особое внимание детям с отклонениями в физическом развитии и состоянии здоровья.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1428736"/>
          <a:ext cx="7772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Части НОД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инструктора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воспитателя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Мотивационный этап</a:t>
                      </a:r>
                      <a:endParaRPr lang="ru-RU" sz="11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ru-RU" sz="11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детей. Переключение внимания детей на предстоящую деятельность, стимуляция интереса к ней, создание эмоционального настроя, точные и четкие установки на предстоящую деятельность (последовательность выполнения задания, предполагаемые результаты)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Вводная часть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 мин.-20% от всего занятого времени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Устанавливает контакт с группой.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Мобилизует внимание.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Повышает эмоциональный настрой.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Подготавливает организм к повышенной физической нагрузке в основной части НОД.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Акцентирует внимание на правильность выполнения ходьбы и бега.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Обеспечивает организацию детей, активизацию внимания.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Следит за качественным выполнением построений и перестроений.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Контролирует дистанцию во время движения.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Следит за осанкой и внешними признаками утомления.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 индивидуальную работу с детьми (негромкие указания, подсказки, тактильные прикосновения и т.д.)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Уделяет особое внимание детям с отклонениями в физическом развитии и состоянии здоровья.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1"/>
          <a:stretch>
            <a:fillRect/>
          </a:stretch>
        </p:blipFill>
        <p:spPr>
          <a:xfrm>
            <a:off x="255440" y="209867"/>
            <a:ext cx="4176464" cy="3132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209867"/>
            <a:ext cx="4176464" cy="3132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40" y="3388152"/>
            <a:ext cx="4192621" cy="3144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3376034"/>
            <a:ext cx="4208778" cy="31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899592" y="188640"/>
          <a:ext cx="7772400" cy="325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877344"/>
                <a:gridCol w="2590800"/>
              </a:tblGrid>
              <a:tr h="338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Части </a:t>
                      </a:r>
                      <a:r>
                        <a:rPr lang="ru-RU" sz="1800" dirty="0" smtClean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НОД</a:t>
                      </a:r>
                      <a:endParaRPr lang="ru-RU" sz="16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Деятельность инструктора</a:t>
                      </a:r>
                      <a:endParaRPr lang="ru-RU" sz="16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Деятельность воспитателя</a:t>
                      </a:r>
                      <a:endParaRPr lang="ru-RU" sz="16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Содержательный этап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(Практическая деятельность.) Направлена на самостоятельную умственную и практическую деятельность, выполнение всех поставленных учебных задач. В процессе данной части НОД осуществляется индивидуализация обучения (минимальная помощь, советы, напоминания, наводящие вопросы, показ, дополнительное объяснение). Педагог создает условия для того, чтобы каждый ребенок достиг результата.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/>
                </a:tc>
                <a:tc hMerge="1">
                  <a:tcPr marL="19050" marR="19050" marT="19050" marB="19050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512" y="3290729"/>
            <a:ext cx="4368472" cy="3276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876" y="3290729"/>
            <a:ext cx="4289775" cy="33011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16632"/>
          <a:ext cx="8505031" cy="643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271"/>
                <a:gridCol w="3240360"/>
                <a:gridCol w="3600400"/>
              </a:tblGrid>
              <a:tr h="68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Части НОД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Деятельность инструктора</a:t>
                      </a:r>
                      <a:endParaRPr lang="ru-RU" sz="110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Деятельность воспитателя</a:t>
                      </a: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</a:tr>
              <a:tr h="5553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Основная часть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от10 мин. до 25 мин. -68% от всего занятого времени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Объясняет и показывает </a:t>
                      </a:r>
                      <a:r>
                        <a:rPr lang="ru-RU" sz="1600" dirty="0" smtClean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ОРУ,</a:t>
                      </a:r>
                      <a:r>
                        <a:rPr lang="ru-RU" sz="1600" baseline="0" dirty="0" smtClean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контролирует </a:t>
                      </a: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правильность выполнения.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Проводит обучение основным двигательным навыкам и их закрепление.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Развивает физические качества.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Тренирует различные мышечные группы.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Выполняет раздачу и сбор предметов и атрибутов в ОРУ, помогает расставлять инвентарь для ОВД и убрать его после выполнения детьми упражнений.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Следит за правильностью выполнения ОРУ, помогает детям, нуждающимся в индивидуальной помощи, принять исходное положение, исправляет неверно выполненное движение.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Участвует в оказании индивидуальной помощи детям по необходимости.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Принимает участие в игровых упражнениях и подвижных играх (способствуя улучшению эмоционального настроя и повышению двигательной активности).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Следит за соблюдением правил игры, за дисциплиной, за безопасностью.</a:t>
                      </a:r>
                      <a:endParaRPr lang="ru-RU" sz="14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520" y="3356993"/>
            <a:ext cx="4254996" cy="3191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761" y="61069"/>
            <a:ext cx="4406284" cy="3304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41" y="3338458"/>
            <a:ext cx="4417066" cy="331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007" y="3370565"/>
            <a:ext cx="4376828" cy="3282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4046" y="115365"/>
            <a:ext cx="4418751" cy="3314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179512" y="188640"/>
          <a:ext cx="8814472" cy="395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871"/>
                <a:gridCol w="3859444"/>
                <a:gridCol w="2938157"/>
              </a:tblGrid>
              <a:tr h="588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НОД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инструктора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воспитателя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29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Рефлексивный этап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(рефлексия) посвящается подведению итогов и оценке результатов учебной деятельности. Эффективность рефлексивной части – отношение детей к НОД. Мотивация детей на перспективу НОД.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младшей группе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педагог хвалит за усердие, желание выполнить работу, активизирует положительные эмоции.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средней группе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он дифференцированно подходит к оценке результатов деятельности детей.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старшей и подготовительной к школе группах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 оценке и самооценке результатов привлекаются дети.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 hMerge="1">
                  <a:tcPr/>
                </a:tc>
              </a:tr>
              <a:tr h="1068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Заключительная часть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мин.-12% от всего занятого времени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Постепенно снижает уровень физической нагрузки.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Уменьшает двигательное возбуждение.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 эмоциональный настой детей.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Словесно отмечает детей за успехи и достижения, тактично делает замечания детям, не справившимся с заданиями.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004" y="4006399"/>
            <a:ext cx="3803915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4006399"/>
            <a:ext cx="3845920" cy="2884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7663</Words>
  <Application>WPS Presentation</Application>
  <PresentationFormat>Экран (4:3)</PresentationFormat>
  <Paragraphs>174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Arial</vt:lpstr>
      <vt:lpstr>SimSun</vt:lpstr>
      <vt:lpstr>Wingdings</vt:lpstr>
      <vt:lpstr>Wingdings 2</vt:lpstr>
      <vt:lpstr>Times New Roman</vt:lpstr>
      <vt:lpstr>Calibri</vt:lpstr>
      <vt:lpstr>Times New Roman</vt:lpstr>
      <vt:lpstr>Calibri</vt:lpstr>
      <vt:lpstr>Perpetua</vt:lpstr>
      <vt:lpstr>Gubbi</vt:lpstr>
      <vt:lpstr>Cambria</vt:lpstr>
      <vt:lpstr>Microsoft YaHei</vt:lpstr>
      <vt:lpstr>Droid Sans Fallback</vt:lpstr>
      <vt:lpstr>Arial Unicode MS</vt:lpstr>
      <vt:lpstr>Franklin Gothic Book</vt:lpstr>
      <vt:lpstr>Справедливость</vt:lpstr>
      <vt:lpstr> Взаимодействие инструктора по физической культуре и воспитателя при организации НОД в рамках ФГОС</vt:lpstr>
      <vt:lpstr>  ВОСПИТАТЕЛЬ ДОЛЖЕН ЗНАТЬ (в соответствии с единым квалификационным справочником должностей работников образования) </vt:lpstr>
      <vt:lpstr> Этапы подготовки к НОД по физической культуре</vt:lpstr>
      <vt:lpstr>Рекомендации по совместной работе инструктора по физической культуре и воспитателя в процессе НОД по физкультуре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ВАЖНО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Взаимодействие инструктора по физической культуре и воспитателя при организации НОД в рамках ФГОС</dc:title>
  <dc:creator/>
  <cp:lastModifiedBy>vadim</cp:lastModifiedBy>
  <cp:revision>16</cp:revision>
  <dcterms:created xsi:type="dcterms:W3CDTF">2021-11-28T05:39:42Z</dcterms:created>
  <dcterms:modified xsi:type="dcterms:W3CDTF">2021-11-28T05:39:42Z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