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58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352928" cy="1800200"/>
          </a:xfrm>
        </p:spPr>
        <p:txBody>
          <a:bodyPr>
            <a:normAutofit fontScale="92500" lnSpcReduction="20000"/>
          </a:bodyPr>
          <a:lstStyle/>
          <a:p>
            <a:pPr algn="ctr"/>
            <a:endParaRPr lang="ru-RU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игра</a:t>
            </a:r>
            <a:endParaRPr lang="ru-RU" sz="6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72001" y="4509120"/>
            <a:ext cx="457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Выполнил: учитель – логопед</a:t>
            </a:r>
          </a:p>
          <a:p>
            <a:r>
              <a:rPr lang="ru-RU" sz="2800" b="1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МБДОУ  ЦРР </a:t>
            </a:r>
            <a:r>
              <a:rPr lang="ru-RU" sz="2800" b="1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№</a:t>
            </a:r>
            <a:r>
              <a:rPr lang="ru-RU" sz="2800" b="1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28 «</a:t>
            </a:r>
            <a:r>
              <a:rPr lang="ru-RU" sz="2800" b="1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Огонёк</a:t>
            </a:r>
            <a:r>
              <a:rPr lang="ru-RU" sz="2800" b="1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»</a:t>
            </a:r>
            <a:endParaRPr lang="ru-RU" sz="2800" b="1" dirty="0" smtClean="0"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Маркова </a:t>
            </a:r>
            <a:r>
              <a:rPr lang="ru-RU" sz="2800" b="1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Ольга Григорьевна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02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704856" cy="3474720"/>
          </a:xfrm>
        </p:spPr>
        <p:txBody>
          <a:bodyPr/>
          <a:lstStyle/>
          <a:p>
            <a:pPr marL="45720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 - ведущая деятельность детей дошкольного возраста, именно в игре создаются наиболее благоприятные предпосылки для формирования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познавательной сферы и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 личности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24944"/>
            <a:ext cx="792088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581128"/>
            <a:ext cx="7488832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5845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156447" y="2132856"/>
            <a:ext cx="3346704" cy="3312367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b="1" i="1" dirty="0">
                <a:solidFill>
                  <a:schemeClr val="tx1"/>
                </a:solidFill>
              </a:rPr>
              <a:t>д</a:t>
            </a:r>
            <a:r>
              <a:rPr lang="ru-RU" b="1" i="1" dirty="0" smtClean="0">
                <a:solidFill>
                  <a:schemeClr val="tx1"/>
                </a:solidFill>
              </a:rPr>
              <a:t>ля ребенка </a:t>
            </a:r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endParaRPr lang="ru-RU" dirty="0" smtClean="0"/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endParaRPr lang="ru-RU" dirty="0" smtClean="0"/>
          </a:p>
          <a:p>
            <a:pPr marL="45720" indent="0" algn="ctr">
              <a:buNone/>
            </a:pPr>
            <a:r>
              <a:rPr lang="ru-RU" dirty="0">
                <a:solidFill>
                  <a:schemeClr val="tx1"/>
                </a:solidFill>
              </a:rPr>
              <a:t>и</a:t>
            </a:r>
            <a:r>
              <a:rPr lang="ru-RU" dirty="0" smtClean="0">
                <a:solidFill>
                  <a:schemeClr val="tx1"/>
                </a:solidFill>
              </a:rPr>
              <a:t>нтересный способ развития и познания</a:t>
            </a:r>
          </a:p>
          <a:p>
            <a:pPr marL="45720" indent="0" algn="ctr">
              <a:buNone/>
            </a:pPr>
            <a:endParaRPr lang="ru-RU" dirty="0"/>
          </a:p>
        </p:txBody>
      </p:sp>
      <p:sp>
        <p:nvSpPr>
          <p:cNvPr id="16" name="Объект 15"/>
          <p:cNvSpPr>
            <a:spLocks noGrp="1"/>
          </p:cNvSpPr>
          <p:nvPr>
            <p:ph sz="quarter" idx="4"/>
          </p:nvPr>
        </p:nvSpPr>
        <p:spPr>
          <a:xfrm>
            <a:off x="4645025" y="2132856"/>
            <a:ext cx="3346704" cy="3312368"/>
          </a:xfrm>
        </p:spPr>
        <p:txBody>
          <a:bodyPr/>
          <a:lstStyle/>
          <a:p>
            <a:pPr marL="45720" indent="0" algn="ctr">
              <a:buNone/>
            </a:pPr>
            <a:r>
              <a:rPr lang="ru-RU" i="1" dirty="0" smtClean="0"/>
              <a:t> </a:t>
            </a:r>
            <a:r>
              <a:rPr lang="ru-RU" b="1" i="1" dirty="0">
                <a:solidFill>
                  <a:schemeClr val="tx1"/>
                </a:solidFill>
              </a:rPr>
              <a:t>д</a:t>
            </a:r>
            <a:r>
              <a:rPr lang="ru-RU" b="1" i="1" dirty="0" smtClean="0">
                <a:solidFill>
                  <a:schemeClr val="tx1"/>
                </a:solidFill>
              </a:rPr>
              <a:t>ля педагога</a:t>
            </a:r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endParaRPr lang="ru-RU" dirty="0" smtClean="0"/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endParaRPr lang="ru-RU" dirty="0" smtClean="0"/>
          </a:p>
          <a:p>
            <a:pPr marL="45720" indent="0" algn="ctr">
              <a:buNone/>
            </a:pPr>
            <a:r>
              <a:rPr lang="ru-RU" dirty="0">
                <a:solidFill>
                  <a:schemeClr val="tx1"/>
                </a:solidFill>
              </a:rPr>
              <a:t>ф</a:t>
            </a:r>
            <a:r>
              <a:rPr lang="ru-RU" dirty="0" smtClean="0">
                <a:solidFill>
                  <a:schemeClr val="tx1"/>
                </a:solidFill>
              </a:rPr>
              <a:t>орма организации деятельности и развития  детей</a:t>
            </a:r>
          </a:p>
          <a:p>
            <a:pPr marL="45720" indent="0" algn="ctr">
              <a:buNone/>
            </a:pPr>
            <a:endParaRPr lang="ru-RU" dirty="0" smtClean="0"/>
          </a:p>
          <a:p>
            <a:pPr marL="45720" indent="0" algn="ctr">
              <a:buNone/>
            </a:pPr>
            <a:endParaRPr lang="ru-RU" dirty="0"/>
          </a:p>
        </p:txBody>
      </p:sp>
      <p:sp>
        <p:nvSpPr>
          <p:cNvPr id="17" name="Текст 14"/>
          <p:cNvSpPr>
            <a:spLocks noGrp="1"/>
          </p:cNvSpPr>
          <p:nvPr>
            <p:ph type="body" idx="1"/>
          </p:nvPr>
        </p:nvSpPr>
        <p:spPr>
          <a:xfrm>
            <a:off x="683568" y="332656"/>
            <a:ext cx="8065145" cy="2016224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игра — это вид учебных занятий, организованных в виде игр, реализующих ряд принципов игрового или активного обучения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Ценность дидактической игры в том, что: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8" name="Стрелка вниз 17"/>
          <p:cNvSpPr/>
          <p:nvPr/>
        </p:nvSpPr>
        <p:spPr>
          <a:xfrm>
            <a:off x="2601492" y="2669595"/>
            <a:ext cx="484632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6156176" y="2634462"/>
            <a:ext cx="484632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313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Заведующая\Desktop\img5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80920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318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>
            <a:spLocks noGrp="1"/>
          </p:cNvSpPr>
          <p:nvPr>
            <p:ph type="subTitle" idx="1"/>
          </p:nvPr>
        </p:nvSpPr>
        <p:spPr>
          <a:xfrm>
            <a:off x="827088" y="549275"/>
            <a:ext cx="7489825" cy="5903913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игра имеет структуру, характеризующую ее как форму обучения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составляющих: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 Наличие 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бучающей/дидактической задачи.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гровой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конкретные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 задачи, адекватные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содержанию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возрасту  детей.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Какова задача, часто можно определить по названию игры: «Собери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пазл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«Угадай музыкальный инструмент», «Назови предмет». Напомним, что учебная задача дидактической игры для ребёнка скрыта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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действия, т. е. способы проявления активности ребёнка в игре. У малышей игровые действия совсем простые (разобрать/собрать несложный предмет; отгадать источник звука, найти пару); от детей постарше требуются уже более сложные действия (проявить внимательность, выбрать верный вариант из множества, назвать явление); в играх детей старших групп преобладают действия аналитического и творческого характера (соотнести, обобщить, классифицировать, придумать).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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игры. Важно понимать, что правилам должны следовать все участники, включая взрослых. Правила определяются учебно-предметным содержанием игры, заложенными в игру задачами, от них во многом зависит сложность либо простота игровых действий. Правила игры определяет инициатор.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7479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496944" cy="6480720"/>
          </a:xfrm>
        </p:spPr>
        <p:txBody>
          <a:bodyPr>
            <a:normAutofit fontScale="77500" lnSpcReduction="20000"/>
          </a:bodyPr>
          <a:lstStyle/>
          <a:p>
            <a:pPr marL="45720" indent="0" algn="ctr">
              <a:buNone/>
            </a:pP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рганизация </a:t>
            </a: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дидактических игр в соответствии с содержанием образовательной работы </a:t>
            </a: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учетом возраста детей</a:t>
            </a:r>
          </a:p>
          <a:p>
            <a:r>
              <a:rPr lang="ru-RU" sz="23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</a:t>
            </a:r>
            <a:r>
              <a:rPr lang="ru-RU" sz="23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раннего возраста 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приобщение детей к разным играм 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большей степени манипуляции с предметами) ,  перевод 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предметных действий в действия смысловые в контексте игровой ситуации.</a:t>
            </a:r>
          </a:p>
          <a:p>
            <a:r>
              <a:rPr lang="ru-RU" sz="23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2-я младшая группа 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обогащение игрового опыта детей через совместные со взрослым игры (индивидуальные и малыми под-группами), формирование и развитие игровых действий, игрового взаимодействия, понимания условности игровой 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ситуации.</a:t>
            </a:r>
            <a:endParaRPr lang="ru-RU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группа 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освоение и развитие ролевого поведения, поддержка игровых объединений детей, обогащение игрового взаимодействия, расширение тематической направленности сюжетных игр, обогащение игрового опыта детей через приобщение к играм с правилами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разных играх.</a:t>
            </a:r>
            <a:endParaRPr lang="ru-RU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группа 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обогащение игрового опыта по развитию и усложнению игрового сюжета, по организации предметного пространства собственной игры через совместные с воспитателем игры подгруппами, создание условий и поддержка самодеятельной игры детей, приобщение детей к разным видам игр (подвижным, с правилами, досуговым, дидактическим, народным, интеллектуальным и др.)</a:t>
            </a:r>
          </a:p>
          <a:p>
            <a:r>
              <a:rPr lang="ru-RU" sz="23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Подготовительная 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формирование и педагогическая поддержка детского коллектива как играющего детского сообщества, поддержка самостоятельности и инициативности при выборе и реализации детьми игр разных видов; поддержка перехода к играм-диалогам, играм-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фантазированиям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играм в </a:t>
            </a:r>
            <a:r>
              <a:rPr lang="ru-RU" sz="2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самоорганизованной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предметной среде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987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741368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внимание!!!!!!</a:t>
            </a:r>
            <a:br>
              <a:rPr 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Успехов, терпения и радости 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взаимодействии </a:t>
            </a:r>
            <a:r>
              <a:rPr 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детьми!!!!!!!!!!!</a:t>
            </a:r>
          </a:p>
        </p:txBody>
      </p:sp>
      <p:pic>
        <p:nvPicPr>
          <p:cNvPr id="4" name="Picture 2" descr="C:\Users\SAMSUNG\Desktop\ekskursiy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068960"/>
            <a:ext cx="5256584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64219" y="6381328"/>
            <a:ext cx="154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Бердск 2021г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36834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196</TotalTime>
  <Words>488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Заведующая</dc:creator>
  <cp:lastModifiedBy>User</cp:lastModifiedBy>
  <cp:revision>19</cp:revision>
  <dcterms:created xsi:type="dcterms:W3CDTF">2021-03-09T08:02:11Z</dcterms:created>
  <dcterms:modified xsi:type="dcterms:W3CDTF">2022-01-12T09:47:02Z</dcterms:modified>
</cp:coreProperties>
</file>