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3" r:id="rId6"/>
    <p:sldId id="277" r:id="rId7"/>
    <p:sldId id="260" r:id="rId8"/>
    <p:sldId id="262" r:id="rId9"/>
    <p:sldId id="265" r:id="rId10"/>
    <p:sldId id="268" r:id="rId11"/>
    <p:sldId id="272" r:id="rId12"/>
    <p:sldId id="274" r:id="rId13"/>
    <p:sldId id="261" r:id="rId14"/>
    <p:sldId id="264" r:id="rId15"/>
    <p:sldId id="266" r:id="rId16"/>
    <p:sldId id="267" r:id="rId17"/>
    <p:sldId id="270" r:id="rId18"/>
    <p:sldId id="271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  <a:srgbClr val="055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!</a:t>
            </a:r>
            <a:br>
              <a:rPr lang="ru-RU" sz="6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6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/>
            </a:r>
            <a:br>
              <a:rPr lang="ru-RU" sz="6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6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/>
            </a:r>
            <a:br>
              <a:rPr lang="ru-RU" sz="6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66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К</a:t>
            </a:r>
            <a:r>
              <a:rPr lang="ru-RU" sz="6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</a:t>
            </a: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а</a:t>
            </a:r>
            <a:r>
              <a:rPr lang="ru-RU" sz="6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</a:t>
            </a:r>
            <a:r>
              <a:rPr lang="ru-RU" sz="6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</a:t>
            </a:r>
            <a:r>
              <a:rPr lang="ru-RU" sz="6600" b="1" dirty="0" smtClean="0">
                <a:solidFill>
                  <a:srgbClr val="00FF00"/>
                </a:solidFill>
                <a:latin typeface="Monotype Corsiva" panose="03010101010201010101" pitchFamily="66" charset="0"/>
              </a:rPr>
              <a:t>и</a:t>
            </a: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ч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е</a:t>
            </a:r>
            <a:r>
              <a:rPr lang="ru-RU" sz="6600" b="1" dirty="0" smtClean="0">
                <a:solidFill>
                  <a:srgbClr val="00FF00"/>
                </a:solidFill>
                <a:latin typeface="Monotype Corsiva" panose="03010101010201010101" pitchFamily="66" charset="0"/>
              </a:rPr>
              <a:t>с</a:t>
            </a:r>
            <a:r>
              <a:rPr lang="ru-RU" sz="6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</a:t>
            </a:r>
            <a:r>
              <a:rPr lang="ru-RU" sz="66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а</a:t>
            </a:r>
            <a:r>
              <a:rPr lang="ru-RU" sz="6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я </a:t>
            </a:r>
            <a:r>
              <a:rPr lang="ru-RU" sz="66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А</a:t>
            </a:r>
            <a:r>
              <a:rPr lang="ru-RU" sz="6600" b="1" dirty="0">
                <a:solidFill>
                  <a:srgbClr val="00FF00"/>
                </a:solidFill>
                <a:latin typeface="Monotype Corsiva" panose="03010101010201010101" pitchFamily="66" charset="0"/>
              </a:rPr>
              <a:t>р</a:t>
            </a:r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т</a:t>
            </a:r>
            <a:r>
              <a:rPr lang="ru-RU" sz="6600" b="1" dirty="0">
                <a:solidFill>
                  <a:schemeClr val="accent6"/>
                </a:solidFill>
                <a:latin typeface="Monotype Corsiva" panose="03010101010201010101" pitchFamily="66" charset="0"/>
              </a:rPr>
              <a:t>и</a:t>
            </a:r>
            <a:r>
              <a:rPr lang="ru-RU" sz="6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к</a:t>
            </a:r>
            <a:r>
              <a:rPr lang="ru-RU" sz="6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у</a:t>
            </a:r>
            <a:r>
              <a:rPr lang="ru-RU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л</a:t>
            </a:r>
            <a:r>
              <a:rPr lang="ru-RU" sz="6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я</a:t>
            </a:r>
            <a:r>
              <a:rPr lang="ru-RU" sz="6600" b="1" dirty="0">
                <a:solidFill>
                  <a:srgbClr val="05535B"/>
                </a:solidFill>
                <a:latin typeface="Monotype Corsiva" panose="03010101010201010101" pitchFamily="66" charset="0"/>
              </a:rPr>
              <a:t>ц</a:t>
            </a:r>
            <a:r>
              <a:rPr lang="ru-RU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и</a:t>
            </a:r>
            <a:r>
              <a:rPr lang="ru-RU" sz="6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о</a:t>
            </a:r>
            <a:r>
              <a:rPr lang="ru-RU" sz="6600" b="1" dirty="0">
                <a:solidFill>
                  <a:schemeClr val="accent4"/>
                </a:solidFill>
                <a:latin typeface="Monotype Corsiva" panose="03010101010201010101" pitchFamily="66" charset="0"/>
              </a:rPr>
              <a:t>н</a:t>
            </a:r>
            <a:r>
              <a:rPr lang="ru-RU" sz="6600" b="1" dirty="0">
                <a:solidFill>
                  <a:srgbClr val="92D050"/>
                </a:solidFill>
                <a:latin typeface="Monotype Corsiva" panose="03010101010201010101" pitchFamily="66" charset="0"/>
              </a:rPr>
              <a:t>н</a:t>
            </a:r>
            <a:r>
              <a:rPr lang="ru-RU" sz="66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а</a:t>
            </a:r>
            <a:r>
              <a:rPr lang="ru-RU" sz="6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я</a:t>
            </a:r>
            <a:r>
              <a:rPr lang="ru-RU" sz="6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66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г</a:t>
            </a:r>
            <a:r>
              <a:rPr lang="ru-RU" sz="6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</a:t>
            </a:r>
            <a:r>
              <a:rPr lang="ru-RU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</a:t>
            </a:r>
            <a:r>
              <a:rPr lang="ru-RU" sz="6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</a:t>
            </a:r>
            <a:r>
              <a:rPr lang="ru-RU" sz="6600" b="1" dirty="0">
                <a:solidFill>
                  <a:srgbClr val="00FF00"/>
                </a:solidFill>
                <a:latin typeface="Monotype Corsiva" panose="03010101010201010101" pitchFamily="66" charset="0"/>
              </a:rPr>
              <a:t>а</a:t>
            </a:r>
            <a:r>
              <a:rPr lang="ru-RU" sz="66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с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т</a:t>
            </a:r>
            <a:r>
              <a:rPr lang="ru-RU" sz="6600" b="1" dirty="0">
                <a:solidFill>
                  <a:srgbClr val="00FF00"/>
                </a:solidFill>
                <a:latin typeface="Monotype Corsiva" panose="03010101010201010101" pitchFamily="66" charset="0"/>
              </a:rPr>
              <a:t>и</a:t>
            </a:r>
            <a:r>
              <a:rPr lang="ru-RU" sz="6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к</a:t>
            </a:r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а</a:t>
            </a:r>
            <a:r>
              <a:rPr lang="ru-RU" sz="6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/>
            </a:r>
            <a:br>
              <a:rPr lang="ru-RU" sz="6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18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/>
            </a:r>
            <a:br>
              <a:rPr lang="ru-RU" sz="18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sz="18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</a:t>
            </a: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Выполнил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: учитель – логопед</a:t>
            </a:r>
            <a:b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1800" b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МАДОУ  ЦРР №28«</a:t>
            </a:r>
            <a:r>
              <a:rPr lang="ru-RU" sz="1800" b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Огонёк</a:t>
            </a:r>
            <a:r>
              <a:rPr lang="ru-RU" sz="1800" b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                                                               Ольга </a:t>
            </a:r>
            <a:r>
              <a:rPr lang="ru-RU" sz="1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Григорьевна Маркова</a:t>
            </a:r>
            <a:r>
              <a:rPr lang="ru-RU" sz="6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6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66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5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Заведующая\Desktop\Маркова\материалы для участий\мастер класс\заготовки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1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«Грибок»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Улыбнуться, открыть рот. Присосать широкий язычок к небу. Это шляпка </a:t>
            </a:r>
            <a:r>
              <a:rPr lang="ru-RU" sz="2000" b="1" dirty="0"/>
              <a:t>гриба</a:t>
            </a:r>
            <a:r>
              <a:rPr lang="ru-RU" sz="2000" dirty="0"/>
              <a:t>, а подъязычная связка - ножка. </a:t>
            </a:r>
            <a:r>
              <a:rPr lang="ru-RU" sz="2000" dirty="0" smtClean="0"/>
              <a:t>Кончик языка не должен подворачиваться</a:t>
            </a:r>
            <a:r>
              <a:rPr lang="ru-RU" sz="2000" dirty="0"/>
              <a:t>, губы - в улыбке. </a:t>
            </a:r>
          </a:p>
        </p:txBody>
      </p:sp>
      <p:pic>
        <p:nvPicPr>
          <p:cNvPr id="1026" name="Picture 2" descr="C:\Users\Заведующая\Desktop\1558093_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7920880" cy="46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4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аведующая\Desktop\Маркова\материалы для участий\мастер класс\заготовки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404664"/>
            <a:ext cx="854494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7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аведующая\Desktop\Маркова\материалы для участий\мастер класс\заготовки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309"/>
            <a:ext cx="8640960" cy="64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9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«Футбол»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Напряженным языком упираемся с силой, поочередно, в каждую щечку, при этом  зубки закрыты.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Users\Заведующая\Desktop\Маркова\материалы для участий\мастер класс\заготовки\hello_html_5b77ee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704856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5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Заведующая\Desktop\Маркова\материалы для участий\мастер класс\заготовки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8" y="260648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2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Заведующая\Desktop\Маркова\материалы для участий\мастер класс\заготовки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09588"/>
            <a:ext cx="7781925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7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Заведующая\Desktop\Маркова\материалы для участий\мастер класс\заготовки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568953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1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ведующая\Desktop\Маркова\материалы для участий\мастер класс\заготовки\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5" y="332656"/>
            <a:ext cx="864380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17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Заведующая\Desktop\Маркова\материалы для участий\мастер класс\заготовки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6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Заведующая\Desktop\Маркова\материалы для участий\мастер класс\заготовки\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7" y="260648"/>
            <a:ext cx="8637083" cy="62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5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аведующая\Desktop\Маркова\материалы для участий\мастер класс\заготовки\img2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1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>
                <a:solidFill>
                  <a:schemeClr val="accent6"/>
                </a:solidFill>
                <a:latin typeface="Monotype Corsiva" panose="03010101010201010101" pitchFamily="66" charset="0"/>
              </a:rPr>
              <a:t>С</a:t>
            </a:r>
            <a:r>
              <a:rPr lang="ru-RU" sz="7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п</a:t>
            </a:r>
            <a:r>
              <a:rPr lang="ru-RU" sz="73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а</a:t>
            </a:r>
            <a:r>
              <a:rPr lang="ru-RU" sz="7300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с</a:t>
            </a:r>
            <a:r>
              <a:rPr lang="ru-RU" sz="7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</a:t>
            </a:r>
            <a:r>
              <a:rPr lang="ru-RU" sz="73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б</a:t>
            </a:r>
            <a:r>
              <a:rPr lang="ru-RU" sz="7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</a:t>
            </a:r>
            <a:r>
              <a:rPr lang="ru-RU" sz="7300" dirty="0" smtClean="0">
                <a:latin typeface="Monotype Corsiva" panose="03010101010201010101" pitchFamily="66" charset="0"/>
              </a:rPr>
              <a:t> </a:t>
            </a:r>
            <a:r>
              <a:rPr lang="ru-RU" sz="73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з</a:t>
            </a:r>
            <a:r>
              <a:rPr lang="ru-RU" sz="73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а</a:t>
            </a:r>
            <a:r>
              <a:rPr lang="ru-RU" sz="7300" dirty="0" smtClean="0">
                <a:latin typeface="Monotype Corsiva" panose="03010101010201010101" pitchFamily="66" charset="0"/>
              </a:rPr>
              <a:t> </a:t>
            </a:r>
            <a:r>
              <a:rPr lang="ru-RU" sz="73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в</a:t>
            </a:r>
            <a:r>
              <a:rPr lang="ru-RU" sz="7300" dirty="0" smtClean="0">
                <a:solidFill>
                  <a:schemeClr val="accent6"/>
                </a:solidFill>
                <a:latin typeface="Monotype Corsiva" panose="03010101010201010101" pitchFamily="66" charset="0"/>
              </a:rPr>
              <a:t>н</a:t>
            </a:r>
            <a:r>
              <a:rPr lang="ru-RU" sz="73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и</a:t>
            </a:r>
            <a:r>
              <a:rPr lang="ru-RU" sz="7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</a:t>
            </a:r>
            <a:r>
              <a:rPr lang="ru-RU" sz="73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</a:t>
            </a:r>
            <a:r>
              <a:rPr lang="ru-RU" sz="73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н</a:t>
            </a:r>
            <a:r>
              <a:rPr lang="ru-RU" sz="7300" dirty="0" smtClean="0">
                <a:solidFill>
                  <a:srgbClr val="00FF00"/>
                </a:solidFill>
                <a:latin typeface="Monotype Corsiva" panose="03010101010201010101" pitchFamily="66" charset="0"/>
              </a:rPr>
              <a:t>и</a:t>
            </a:r>
            <a:r>
              <a:rPr lang="ru-RU" sz="73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е</a:t>
            </a:r>
            <a:r>
              <a:rPr lang="ru-RU" sz="73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</a:t>
            </a:r>
            <a:r>
              <a:rPr lang="ru-RU" sz="7300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73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73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0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Заведующая\Desktop\Маркова\материалы для участий\мастер класс\заготовки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242"/>
            <a:ext cx="8784976" cy="65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1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«Блинчики»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ирокий язык положить на нижнюю губу и удержать неподвижно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1427"/>
            <a:ext cx="6624736" cy="466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2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Заведующая\Desktop\Маркова\материалы для участий\мастер класс\заготовки\image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87350"/>
            <a:ext cx="81026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4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ведующая\Desktop\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99098" cy="58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6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Заведующая\Desktop\Маркова\материалы для участий\мастер класс\заготовки\img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8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Заведующая\Desktop\Маркова\материалы для участий\мастер класс\заготовки\slide-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5" y="476672"/>
            <a:ext cx="8424936" cy="59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0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Заведующая\Desktop\Маркова\материалы для участий\мастер класс\заготовки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973"/>
            <a:ext cx="7992888" cy="59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05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!   Классическая Артикуляционная гимнастика                                                                                                 Выполнил: учитель – логопед                                                                                                     МАДОУ  ЦРР №28«Огонёк»                                                                                                  Ольга Григорьевна Маркова </vt:lpstr>
      <vt:lpstr>Презентация PowerPoint</vt:lpstr>
      <vt:lpstr>Презентация PowerPoint</vt:lpstr>
      <vt:lpstr>«Блинчики» Широкий язык положить на нижнюю губу и удержать неподвижно.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«Грибок» Улыбнуться, открыть рот. Присосать широкий язычок к небу. Это шляпка гриба, а подъязычная связка - ножка. Кончик языка не должен подворачиваться, губы - в улыбке. </vt:lpstr>
      <vt:lpstr>Презентация PowerPoint</vt:lpstr>
      <vt:lpstr>Презентация PowerPoint</vt:lpstr>
      <vt:lpstr>«Футбол» Напряженным языком упираемся с силой, поочередно, в каждую щечку, при этом  зубки закрыты.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Веселый язычок!</dc:title>
  <dc:creator>Заведующая</dc:creator>
  <cp:lastModifiedBy>User</cp:lastModifiedBy>
  <cp:revision>14</cp:revision>
  <dcterms:created xsi:type="dcterms:W3CDTF">2021-03-23T08:49:52Z</dcterms:created>
  <dcterms:modified xsi:type="dcterms:W3CDTF">2022-01-12T09:55:56Z</dcterms:modified>
</cp:coreProperties>
</file>