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AB752-D0AB-4402-89DD-7CF36945989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42E24-7701-442B-8002-F9637F0E26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AB752-D0AB-4402-89DD-7CF36945989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42E24-7701-442B-8002-F9637F0E2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AB752-D0AB-4402-89DD-7CF36945989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42E24-7701-442B-8002-F9637F0E2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AB752-D0AB-4402-89DD-7CF36945989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42E24-7701-442B-8002-F9637F0E2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AB752-D0AB-4402-89DD-7CF36945989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42E24-7701-442B-8002-F9637F0E26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AB752-D0AB-4402-89DD-7CF36945989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42E24-7701-442B-8002-F9637F0E2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AB752-D0AB-4402-89DD-7CF36945989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42E24-7701-442B-8002-F9637F0E2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AB752-D0AB-4402-89DD-7CF36945989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42E24-7701-442B-8002-F9637F0E2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AB752-D0AB-4402-89DD-7CF36945989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42E24-7701-442B-8002-F9637F0E26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AB752-D0AB-4402-89DD-7CF36945989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42E24-7701-442B-8002-F9637F0E26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CAB752-D0AB-4402-89DD-7CF36945989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C42E24-7701-442B-8002-F9637F0E26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CAB752-D0AB-4402-89DD-7CF369459897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C42E24-7701-442B-8002-F9637F0E26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issw.net/wp-content/uploads/pochemu-polezno-zanimatsya-muzyikoy-5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issw.net/wp-content/uploads/pochemu-polezno-zanimatsya-muzyikoy-2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116633"/>
            <a:ext cx="6457968" cy="1656183"/>
          </a:xfrm>
        </p:spPr>
        <p:txBody>
          <a:bodyPr>
            <a:normAutofit/>
          </a:bodyPr>
          <a:lstStyle/>
          <a:p>
            <a:r>
              <a:rPr lang="ru-RU" sz="3600" b="1" i="1" smtClean="0">
                <a:solidFill>
                  <a:srgbClr val="7030A0"/>
                </a:solidFill>
              </a:rPr>
              <a:t>     8 </a:t>
            </a:r>
            <a:r>
              <a:rPr lang="ru-RU" sz="3600" b="1" i="1" dirty="0" smtClean="0">
                <a:solidFill>
                  <a:srgbClr val="7030A0"/>
                </a:solidFill>
              </a:rPr>
              <a:t>причин заниматься     музыкой    с   ребёнком 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Почему полезно заниматься музыкой? | MissW.ne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69674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00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5001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</a:rPr>
              <a:t>8. Умение делать сразу несколько дел.</a:t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8643998" cy="4697427"/>
          </a:xfrm>
        </p:spPr>
        <p:txBody>
          <a:bodyPr>
            <a:normAutofit/>
          </a:bodyPr>
          <a:lstStyle/>
          <a:p>
            <a:pPr lvl="7" algn="ctr"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 Учитывая специфику игры на </a:t>
            </a:r>
          </a:p>
          <a:p>
            <a:pPr lvl="7" algn="ctr">
              <a:buNone/>
            </a:pP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</a:rPr>
              <a:t>музыкальных инструментах, человек учится делать несколько дел одновременно. </a:t>
            </a:r>
          </a:p>
          <a:p>
            <a:pPr algn="ctr">
              <a:buNone/>
            </a:pP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         Но самое главное, что делает он их не только одновременно, но и с одинаковой эффективностью.</a:t>
            </a:r>
            <a:b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28662" y="1714488"/>
            <a:ext cx="8429652" cy="4340237"/>
          </a:xfrm>
        </p:spPr>
        <p:txBody>
          <a:bodyPr>
            <a:normAutofit/>
          </a:bodyPr>
          <a:lstStyle/>
          <a:p>
            <a:pPr marL="1376172" lvl="8" indent="-342900">
              <a:buNone/>
            </a:pPr>
            <a:r>
              <a:rPr lang="ru-RU" sz="30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      </a:t>
            </a:r>
          </a:p>
          <a:p>
            <a:endParaRPr lang="ru-RU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8136904" cy="61786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</a:rPr>
              <a:t>     </a:t>
            </a:r>
            <a:r>
              <a:rPr lang="ru-RU" sz="2800" b="1" i="1" dirty="0" smtClean="0">
                <a:solidFill>
                  <a:srgbClr val="00B050"/>
                </a:solidFill>
              </a:rPr>
              <a:t> 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Мудрые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родители отличаются от всех остальных тем, что знают: школьные знания, оценки и достижения в традиционном образовании — не самое главное в жизни и становлении человека.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     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Можно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закрыть глаза на успехи и поражения чада во многих учебных дисциплинах, ведь действительно важным является</a:t>
            </a:r>
            <a:r>
              <a:rPr lang="ru-RU" sz="2800" b="1" i="1" dirty="0" smtClean="0">
                <a:solidFill>
                  <a:srgbClr val="00B050"/>
                </a:solidFill>
              </a:rPr>
              <a:t> </a:t>
            </a: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общее развитие ребенка. </a:t>
            </a:r>
            <a:r>
              <a:rPr lang="ru-RU" sz="2800" b="1" i="1" dirty="0" smtClean="0">
                <a:solidFill>
                  <a:srgbClr val="7030A0"/>
                </a:solidFill>
              </a:rPr>
              <a:t/>
            </a:r>
            <a:br>
              <a:rPr lang="ru-RU" sz="2800" b="1" i="1" dirty="0" smtClean="0">
                <a:solidFill>
                  <a:srgbClr val="7030A0"/>
                </a:solidFill>
              </a:rPr>
            </a:br>
            <a:r>
              <a:rPr lang="ru-RU" sz="2800" b="1" i="1" dirty="0">
                <a:solidFill>
                  <a:srgbClr val="7030A0"/>
                </a:solidFill>
              </a:rPr>
              <a:t> </a:t>
            </a:r>
            <a:r>
              <a:rPr lang="ru-RU" sz="2800" b="1" i="1" dirty="0" smtClean="0">
                <a:solidFill>
                  <a:srgbClr val="7030A0"/>
                </a:solidFill>
              </a:rPr>
              <a:t>     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Именно</a:t>
            </a:r>
            <a:r>
              <a:rPr lang="ru-RU" sz="2800" b="1" i="1" dirty="0" smtClean="0">
                <a:solidFill>
                  <a:srgbClr val="0070C0"/>
                </a:solidFill>
              </a:rPr>
              <a:t> </a:t>
            </a:r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музыка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</a:rPr>
              <a:t>развивает детей всесторонне лучше, чем это делают все остальные кружки. </a:t>
            </a:r>
            <a:endParaRPr lang="ru-RU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560840" cy="155679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Подарите своему ребёнку счастье общения с музыкой!</a:t>
            </a:r>
            <a:endParaRPr lang="ru-RU" sz="2800" b="1" i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C:\Users\лиза\Contacts\Pictures\музы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0" y="1457400"/>
            <a:ext cx="813690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3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71546"/>
            <a:ext cx="8424936" cy="5786454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rgbClr val="00B050"/>
                </a:solidFill>
                <a:effectLst/>
                <a:latin typeface="comic sans ms"/>
              </a:rPr>
              <a:t>     </a:t>
            </a:r>
            <a:r>
              <a:rPr lang="ru-RU" sz="2000" i="1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Уважаемые родители, </a:t>
            </a:r>
            <a:r>
              <a:rPr lang="ru-RU" sz="2000" i="1" dirty="0" smtClean="0">
                <a:solidFill>
                  <a:srgbClr val="00B050"/>
                </a:solidFill>
                <a:effectLst/>
                <a:latin typeface="Arial Black" pitchFamily="34" charset="0"/>
              </a:rPr>
              <a:t/>
            </a:r>
            <a:br>
              <a:rPr lang="ru-RU" sz="2000" i="1" dirty="0" smtClean="0">
                <a:solidFill>
                  <a:srgbClr val="00B050"/>
                </a:solidFill>
                <a:effectLst/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effectLst/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     вы хотите, чтобы ваш ребёнок, повзрослев, стал разносторонне развитой личностью, состоялся как профессионал в избранной им специальности, умел видеть и понимать красоту и разнообразие окружающего мира</a:t>
            </a:r>
            <a: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  <a:t>,</a:t>
            </a:r>
            <a:r>
              <a:rPr lang="ru-RU" sz="2000" i="1" dirty="0" smtClean="0">
                <a:solidFill>
                  <a:srgbClr val="0070C0"/>
                </a:solidFill>
                <a:effectLst/>
                <a:latin typeface="Arial Black" pitchFamily="34" charset="0"/>
              </a:rPr>
              <a:t> чтобы ему были доступны и глубины философской мысли, и вершины человеческих чувств и переживаний? </a:t>
            </a: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  <a:t>                                                                                  </a:t>
            </a: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Конечно , ДА! </a:t>
            </a:r>
            <a: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  <a:t>    Занятия музыкой раскрывают и учат многим качествам, которые пригодятся в дальнейшем. </a:t>
            </a:r>
            <a:b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  <a:t>Если ребёнок хорошо поёт песни из мультфильмов или тянется к пианино – это первые звоночки. Велика вероятность, что у него есть талант.</a:t>
            </a:r>
            <a:b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  <a:t>     С другой стороны, талант это не обязательное условие занятия музыкой. </a:t>
            </a:r>
            <a:br>
              <a:rPr lang="ru-RU" sz="2000" i="1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000" i="1" dirty="0" smtClean="0">
                <a:latin typeface="Arial Black" pitchFamily="34" charset="0"/>
              </a:rPr>
              <a:t/>
            </a:r>
            <a:br>
              <a:rPr lang="ru-RU" sz="2000" i="1" dirty="0" smtClean="0">
                <a:latin typeface="Arial Black" pitchFamily="34" charset="0"/>
              </a:rPr>
            </a:br>
            <a:r>
              <a:rPr lang="ru-RU" sz="2000" i="1" dirty="0" smtClean="0">
                <a:latin typeface="Arial Black" pitchFamily="34" charset="0"/>
              </a:rPr>
              <a:t>     </a:t>
            </a:r>
            <a:r>
              <a:rPr lang="ru-RU" sz="2000" i="1" dirty="0" smtClean="0">
                <a:solidFill>
                  <a:srgbClr val="00B050"/>
                </a:solidFill>
                <a:latin typeface="Arial Black" pitchFamily="34" charset="0"/>
              </a:rPr>
              <a:t>Если у родителей ещё остались отговорки вроде «нет времени водить ребёнка в музыкальную школу, а потом ещё и забирать», вот несколько причин заняться музыкой.</a:t>
            </a:r>
            <a:r>
              <a:rPr lang="ru-RU" sz="2000" i="1" dirty="0" smtClean="0">
                <a:solidFill>
                  <a:srgbClr val="00B050"/>
                </a:solidFill>
              </a:rPr>
              <a:t/>
            </a:r>
            <a:br>
              <a:rPr lang="ru-RU" sz="2000" i="1" dirty="0" smtClean="0">
                <a:solidFill>
                  <a:srgbClr val="00B050"/>
                </a:solidFill>
              </a:rPr>
            </a:br>
            <a:r>
              <a:rPr lang="ru-RU" sz="2000" i="1" dirty="0" smtClean="0">
                <a:solidFill>
                  <a:srgbClr val="00B050"/>
                </a:solidFill>
              </a:rPr>
              <a:t/>
            </a:r>
            <a:br>
              <a:rPr lang="ru-RU" sz="2000" i="1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  <a:latin typeface="comic sans ms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comic sans ms"/>
              </a:rPr>
            </a:br>
            <a:r>
              <a:rPr lang="ru-RU" sz="2000" dirty="0" smtClean="0">
                <a:solidFill>
                  <a:srgbClr val="00B050"/>
                </a:solidFill>
              </a:rPr>
              <a:t/>
            </a:r>
            <a:br>
              <a:rPr lang="ru-RU" sz="2000" dirty="0" smtClean="0">
                <a:solidFill>
                  <a:srgbClr val="00B050"/>
                </a:solidFill>
              </a:rPr>
            </a:br>
            <a:r>
              <a:rPr lang="ru-RU" sz="2000" dirty="0" smtClean="0">
                <a:solidFill>
                  <a:srgbClr val="00B05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00B050"/>
                </a:solidFill>
                <a:effectLst/>
              </a:rPr>
            </a:br>
            <a:r>
              <a:rPr lang="ru-RU" sz="2000" dirty="0" smtClean="0">
                <a:solidFill>
                  <a:srgbClr val="00B050"/>
                </a:solidFill>
                <a:effectLst/>
              </a:rPr>
              <a:t/>
            </a:r>
            <a:br>
              <a:rPr lang="ru-RU" sz="2000" dirty="0" smtClean="0">
                <a:solidFill>
                  <a:srgbClr val="00B050"/>
                </a:solidFill>
                <a:effectLst/>
              </a:rPr>
            </a:br>
            <a:endParaRPr lang="ru-RU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0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" y="332656"/>
            <a:ext cx="8229600" cy="185821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1. Играть </a:t>
            </a:r>
            <a:r>
              <a:rPr lang="ru-RU" sz="2400" b="1" i="1" dirty="0">
                <a:solidFill>
                  <a:srgbClr val="C00000"/>
                </a:solidFill>
                <a:ea typeface="Calibri"/>
                <a:cs typeface="Times New Roman"/>
              </a:rPr>
              <a:t>на музыкальном инструменте - это следовать традиции. </a:t>
            </a:r>
            <a:r>
              <a:rPr lang="ru-RU" sz="24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rgbClr val="C00000"/>
                </a:solidFill>
                <a:ea typeface="Calibri"/>
                <a:cs typeface="Times New Roman"/>
              </a:rPr>
              <a:t>       </a:t>
            </a:r>
            <a:r>
              <a:rPr lang="ru-RU" sz="24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Музыке </a:t>
            </a:r>
            <a:r>
              <a:rPr lang="ru-RU" sz="2400" b="1" i="1" dirty="0">
                <a:solidFill>
                  <a:srgbClr val="0070C0"/>
                </a:solidFill>
                <a:ea typeface="Calibri"/>
                <a:cs typeface="Times New Roman"/>
              </a:rPr>
              <a:t>учили всех </a:t>
            </a:r>
            <a:r>
              <a:rPr lang="ru-RU" sz="24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аристократов</a:t>
            </a:r>
            <a:r>
              <a:rPr lang="ru-RU" sz="2400" b="1" i="1" dirty="0">
                <a:solidFill>
                  <a:srgbClr val="0070C0"/>
                </a:solidFill>
                <a:ea typeface="Calibri"/>
                <a:cs typeface="Times New Roman"/>
              </a:rPr>
              <a:t>, русских и </a:t>
            </a:r>
            <a:r>
              <a:rPr lang="ru-RU" sz="24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    европейских</a:t>
            </a:r>
            <a:r>
              <a:rPr lang="ru-RU" sz="2400" b="1" i="1" dirty="0">
                <a:solidFill>
                  <a:srgbClr val="0070C0"/>
                </a:solidFill>
                <a:ea typeface="Calibri"/>
                <a:cs typeface="Times New Roman"/>
              </a:rPr>
              <a:t>. </a:t>
            </a:r>
            <a:br>
              <a:rPr lang="ru-RU" sz="2400" b="1" i="1" dirty="0">
                <a:solidFill>
                  <a:srgbClr val="0070C0"/>
                </a:solidFill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rgbClr val="0070C0"/>
                </a:solidFill>
                <a:ea typeface="Calibri"/>
                <a:cs typeface="Times New Roman"/>
              </a:rPr>
              <a:t>       </a:t>
            </a:r>
            <a:r>
              <a:rPr lang="ru-RU" sz="24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Музицировать  </a:t>
            </a:r>
            <a:r>
              <a:rPr lang="ru-RU" sz="2400" b="1" i="1" dirty="0">
                <a:solidFill>
                  <a:srgbClr val="00B050"/>
                </a:solidFill>
                <a:ea typeface="Calibri"/>
                <a:cs typeface="Times New Roman"/>
              </a:rPr>
              <a:t>- это лоск, блеск и шик, апофеоз </a:t>
            </a:r>
            <a:r>
              <a:rPr lang="ru-RU" sz="2400" b="1" i="1" dirty="0" smtClean="0">
                <a:solidFill>
                  <a:srgbClr val="00B050"/>
                </a:solidFill>
                <a:ea typeface="Calibri"/>
                <a:cs typeface="Times New Roman"/>
              </a:rPr>
              <a:t>светских  </a:t>
            </a:r>
            <a:r>
              <a:rPr lang="ru-RU" sz="2400" b="1" i="1" dirty="0">
                <a:solidFill>
                  <a:srgbClr val="00B050"/>
                </a:solidFill>
                <a:ea typeface="Calibri"/>
                <a:cs typeface="Times New Roman"/>
              </a:rPr>
              <a:t>манер.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1720" y="3356992"/>
            <a:ext cx="4896544" cy="27691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Почему полезно заниматься музыкой? | MissW.net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500306"/>
            <a:ext cx="6643734" cy="4169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02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024" y="500042"/>
            <a:ext cx="8784976" cy="135587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2. Музыкальные </a:t>
            </a:r>
            <a:r>
              <a:rPr lang="ru-RU" sz="2400" b="1" i="1" dirty="0">
                <a:solidFill>
                  <a:srgbClr val="7030A0"/>
                </a:solidFill>
                <a:ea typeface="Calibri"/>
                <a:cs typeface="Times New Roman"/>
              </a:rPr>
              <a:t>занятия воспитывают волю и дисциплину: заниматься на инструменте надо постоянно, регулярно и без перерывов</a:t>
            </a:r>
            <a:r>
              <a:rPr lang="ru-RU" sz="24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.</a:t>
            </a:r>
            <a:br>
              <a:rPr lang="ru-RU" sz="2400" b="1" i="1" dirty="0" smtClean="0">
                <a:solidFill>
                  <a:srgbClr val="7030A0"/>
                </a:solidFill>
                <a:ea typeface="Calibri"/>
                <a:cs typeface="Times New Roman"/>
              </a:rPr>
            </a:br>
            <a:r>
              <a:rPr lang="ru-RU" sz="2400" b="1" i="1" dirty="0" smtClean="0">
                <a:solidFill>
                  <a:srgbClr val="7030A0"/>
                </a:solidFill>
                <a:ea typeface="Calibri"/>
                <a:cs typeface="Times New Roman"/>
              </a:rPr>
              <a:t>            </a:t>
            </a:r>
            <a:r>
              <a:rPr lang="ru-RU" sz="2400" b="1" i="1" dirty="0" smtClean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Это тяжёлый </a:t>
            </a:r>
            <a:r>
              <a:rPr lang="ru-RU" sz="2400" b="1" i="1" dirty="0">
                <a:solidFill>
                  <a:schemeClr val="accent3">
                    <a:lumMod val="75000"/>
                  </a:schemeClr>
                </a:solidFill>
                <a:ea typeface="Calibri"/>
                <a:cs typeface="Times New Roman"/>
              </a:rPr>
              <a:t>труд, который формирует характер.</a:t>
            </a:r>
            <a:r>
              <a:rPr lang="ru-RU" sz="2400" b="1" i="1" dirty="0">
                <a:solidFill>
                  <a:srgbClr val="00B050"/>
                </a:solidFill>
                <a:ea typeface="Calibri"/>
                <a:cs typeface="Times New Roman"/>
              </a:rPr>
              <a:t/>
            </a:r>
            <a:br>
              <a:rPr lang="ru-RU" sz="2400" b="1" i="1" dirty="0">
                <a:solidFill>
                  <a:srgbClr val="00B050"/>
                </a:solidFill>
                <a:ea typeface="Calibri"/>
                <a:cs typeface="Times New Roman"/>
              </a:rPr>
            </a:b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C:\Users\Доу 28\Desktop\музыка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336800"/>
            <a:ext cx="6715172" cy="40211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663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501122" cy="2571768"/>
          </a:xfrm>
        </p:spPr>
        <p:txBody>
          <a:bodyPr>
            <a:noAutofit/>
          </a:bodyPr>
          <a:lstStyle/>
          <a:p>
            <a:pPr lvl="0"/>
            <a:r>
              <a:rPr lang="ru-RU" sz="2400" b="1" i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3. Музыка развивает абстрактное и пространственное мышление.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      </a:t>
            </a: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Занятие музыкой поневоле развивает мыслительные способности человека. Занимаясь музыкой, ребёнок развивает математические способности. </a:t>
            </a:r>
            <a:r>
              <a:rPr lang="ru-RU" sz="2400" b="1" i="1" dirty="0" smtClean="0">
                <a:solidFill>
                  <a:srgbClr val="0070C0"/>
                </a:solidFill>
              </a:rPr>
              <a:t/>
            </a:r>
            <a:br>
              <a:rPr lang="ru-RU" sz="2400" b="1" i="1" dirty="0" smtClean="0">
                <a:solidFill>
                  <a:srgbClr val="0070C0"/>
                </a:solidFill>
              </a:rPr>
            </a:br>
            <a:r>
              <a:rPr lang="ru-RU" sz="2400" b="1" i="1" dirty="0" smtClean="0">
                <a:solidFill>
                  <a:srgbClr val="00B050"/>
                </a:solidFill>
              </a:rPr>
              <a:t>      Например, при игре на пианино надо одновременно попадать по клавишам и  оперировать  звуковыми понятиями.</a:t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C:\Users\Доу 28\Desktop\музы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5786478" cy="3778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29642" cy="2071702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4. Музыканты обладают хорошей речью.</a:t>
            </a:r>
            <a:r>
              <a:rPr lang="ru-RU" sz="2400" b="1" i="1" dirty="0" smtClean="0">
                <a:solidFill>
                  <a:srgbClr val="C00000"/>
                </a:solidFill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/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chemeClr val="accent5">
                    <a:lumMod val="75000"/>
                  </a:schemeClr>
                </a:solidFill>
              </a:rPr>
              <a:t>      Как показали исследования, люди, занимающиеся музыкой, обладают красивой и грамотной речью и письмом. Среди писателей было очень много музыкантов и наоборот.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sz="2400" b="1" i="1" dirty="0" smtClean="0">
                <a:solidFill>
                  <a:srgbClr val="C00000"/>
                </a:solidFill>
              </a:rPr>
              <a:t>Это в очередной раз доказывает, что музыка всесторонне развивает человеческие способности.</a:t>
            </a:r>
            <a:br>
              <a:rPr lang="ru-RU" sz="2400" b="1" i="1" dirty="0" smtClean="0">
                <a:solidFill>
                  <a:srgbClr val="C00000"/>
                </a:solidFill>
              </a:rPr>
            </a:br>
            <a:endParaRPr lang="ru-RU" sz="2400" b="1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Доу 28\Desktop\музыка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714624"/>
            <a:ext cx="5786478" cy="3857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46"/>
          </a:xfrm>
        </p:spPr>
        <p:txBody>
          <a:bodyPr>
            <a:normAutofit fontScale="90000"/>
          </a:bodyPr>
          <a:lstStyle/>
          <a:p>
            <a:pPr lvl="0"/>
            <a:r>
              <a:rPr lang="ru-RU" sz="2700" b="1" i="1" dirty="0" smtClean="0">
                <a:solidFill>
                  <a:srgbClr val="C00000"/>
                </a:solidFill>
              </a:rPr>
              <a:t>5. Музыка помогает побороть страх публичного выступления.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endParaRPr lang="ru-RU" sz="27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28670"/>
            <a:ext cx="4038600" cy="519749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  В процессе обучения, ученикам приходится выступать на публике.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7030A0"/>
                </a:solidFill>
              </a:rPr>
              <a:t>         В результате, уменьшается или вовсе исчезает страх перед аудиторией.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      К тому же, музыка способствует развитию коммуникативных навыков. В конце концов, исполнитель, так или иначе, «общается» с аудиторией.</a:t>
            </a:r>
          </a:p>
          <a:p>
            <a:endParaRPr lang="ru-RU" dirty="0"/>
          </a:p>
        </p:txBody>
      </p:sp>
      <p:pic>
        <p:nvPicPr>
          <p:cNvPr id="4098" name="Picture 2" descr="C:\Users\Доу 28\Desktop\музыка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071546"/>
            <a:ext cx="4192273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85794"/>
            <a:ext cx="8858280" cy="1714512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>
                <a:solidFill>
                  <a:srgbClr val="C00000"/>
                </a:solidFill>
              </a:rPr>
              <a:t>6. Музыка способствует развитию характера.</a:t>
            </a:r>
            <a:br>
              <a:rPr lang="ru-RU" sz="2700" b="1" i="1" dirty="0" smtClean="0">
                <a:solidFill>
                  <a:srgbClr val="C00000"/>
                </a:solidFill>
              </a:rPr>
            </a:br>
            <a:r>
              <a:rPr lang="ru-RU" sz="2700" b="1" i="1" dirty="0" smtClean="0">
                <a:solidFill>
                  <a:srgbClr val="C00000"/>
                </a:solidFill>
              </a:rPr>
              <a:t>     </a:t>
            </a:r>
            <a:r>
              <a:rPr lang="ru-RU" sz="2700" b="1" i="1" dirty="0" smtClean="0">
                <a:solidFill>
                  <a:srgbClr val="0070C0"/>
                </a:solidFill>
              </a:rPr>
              <a:t>Во-первых, человек становится более мягким и чувствительным. Он способен увидеть и оценить красоту вокруг него. </a:t>
            </a: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>     </a:t>
            </a:r>
            <a:r>
              <a:rPr lang="ru-RU" sz="2700" b="1" i="1" dirty="0" smtClean="0">
                <a:solidFill>
                  <a:srgbClr val="00B050"/>
                </a:solidFill>
              </a:rPr>
              <a:t>Во-вторых, на пути к успеху, иногда нужно проявить мужество, стойкость и твердость.</a:t>
            </a:r>
            <a:br>
              <a:rPr lang="ru-RU" sz="2700" b="1" i="1" dirty="0" smtClean="0">
                <a:solidFill>
                  <a:srgbClr val="00B050"/>
                </a:solidFill>
              </a:rPr>
            </a:br>
            <a:r>
              <a:rPr lang="ru-RU" sz="2700" b="1" i="1" dirty="0" smtClean="0">
                <a:solidFill>
                  <a:srgbClr val="00B050"/>
                </a:solidFill>
              </a:rPr>
              <a:t> </a:t>
            </a:r>
            <a:r>
              <a:rPr lang="ru-RU" sz="2400" b="1" i="1" dirty="0" smtClean="0">
                <a:solidFill>
                  <a:srgbClr val="00B050"/>
                </a:solidFill>
              </a:rPr>
              <a:t/>
            </a:r>
            <a:br>
              <a:rPr lang="ru-RU" sz="2400" b="1" i="1" dirty="0" smtClean="0">
                <a:solidFill>
                  <a:srgbClr val="00B050"/>
                </a:solidFill>
              </a:rPr>
            </a:br>
            <a:endParaRPr lang="ru-RU" sz="2400" b="1" i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Доу 28\Desktop\музыка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500312"/>
            <a:ext cx="6429420" cy="407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429684" cy="2286016"/>
          </a:xfrm>
        </p:spPr>
        <p:txBody>
          <a:bodyPr>
            <a:normAutofit fontScale="90000"/>
          </a:bodyPr>
          <a:lstStyle/>
          <a:p>
            <a:r>
              <a:rPr lang="ru-RU" sz="2400" b="1" i="1" dirty="0" smtClean="0">
                <a:solidFill>
                  <a:srgbClr val="7030A0"/>
                </a:solidFill>
              </a:rPr>
              <a:t>7. Музыка учит быстро «включаться» в работу.</a:t>
            </a:r>
            <a:br>
              <a:rPr lang="ru-RU" sz="2400" b="1" i="1" dirty="0" smtClean="0">
                <a:solidFill>
                  <a:srgbClr val="7030A0"/>
                </a:solidFill>
              </a:rPr>
            </a:br>
            <a:r>
              <a:rPr lang="ru-RU" sz="2400" b="1" i="1" dirty="0" smtClean="0">
                <a:solidFill>
                  <a:srgbClr val="7030A0"/>
                </a:solidFill>
              </a:rPr>
              <a:t>      </a:t>
            </a:r>
            <a:r>
              <a:rPr lang="ru-RU" sz="2400" b="1" i="1" dirty="0" smtClean="0">
                <a:solidFill>
                  <a:srgbClr val="0070C0"/>
                </a:solidFill>
              </a:rPr>
              <a:t>Хороший музыкант готов сыграть любое произведение  без подготовки. Во время обучения, человек приобретает навык быстро включаться в работу . 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r>
              <a:rPr lang="ru-RU" sz="2400" b="1" i="1" dirty="0" smtClean="0"/>
              <a:t>     </a:t>
            </a:r>
            <a:r>
              <a:rPr lang="ru-RU" sz="2400" b="1" i="1" dirty="0" smtClean="0">
                <a:solidFill>
                  <a:srgbClr val="00B050"/>
                </a:solidFill>
              </a:rPr>
              <a:t>Умение быстро мобилизовать свои возможности неоднократно пригодится в жизни.</a:t>
            </a:r>
            <a:r>
              <a:rPr lang="ru-RU" sz="2400" b="1" i="1" dirty="0" smtClean="0"/>
              <a:t/>
            </a:r>
            <a:br>
              <a:rPr lang="ru-RU" sz="2400" b="1" i="1" dirty="0" smtClean="0"/>
            </a:br>
            <a:endParaRPr lang="ru-RU" sz="2400" b="1" i="1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Users\Доу 28\Desktop\музыка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571744"/>
            <a:ext cx="6572296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146</TotalTime>
  <Words>217</Words>
  <Application>Microsoft Office PowerPoint</Application>
  <PresentationFormat>Экран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     8 причин заниматься     музыкой    с   ребёнком </vt:lpstr>
      <vt:lpstr>     Уважаемые родители,         вы хотите, чтобы ваш ребёнок, повзрослев, стал разносторонне развитой личностью, состоялся как профессионал в избранной им специальности, умел видеть и понимать красоту и разнообразие окружающего мира, чтобы ему были доступны и глубины философской мысли, и вершины человеческих чувств и переживаний?                                                                                    Конечно , ДА!      Занятия музыкой раскрывают и учат многим качествам, которые пригодятся в дальнейшем.  Если ребёнок хорошо поёт песни из мультфильмов или тянется к пианино – это первые звоночки. Велика вероятность, что у него есть талант.       С другой стороны, талант это не обязательное условие занятия музыкой.        Если у родителей ещё остались отговорки вроде «нет времени водить ребёнка в музыкальную школу, а потом ещё и забирать», вот несколько причин заняться музыкой.      </vt:lpstr>
      <vt:lpstr>1. Играть на музыкальном инструменте - это следовать традиции.         Музыке учили всех аристократов, русских и     европейских.         Музицировать  - это лоск, блеск и шик, апофеоз светских  манер.</vt:lpstr>
      <vt:lpstr>2. Музыкальные занятия воспитывают волю и дисциплину: заниматься на инструменте надо постоянно, регулярно и без перерывов.             Это тяжёлый труд, который формирует характер. </vt:lpstr>
      <vt:lpstr>3. Музыка развивает абстрактное и пространственное мышление.       Занятие музыкой поневоле развивает мыслительные способности человека. Занимаясь музыкой, ребёнок развивает математические способности.        Например, при игре на пианино надо одновременно попадать по клавишам и  оперировать  звуковыми понятиями. </vt:lpstr>
      <vt:lpstr>4. Музыканты обладают хорошей речью.        Как показали исследования, люди, занимающиеся музыкой, обладают красивой и грамотной речью и письмом. Среди писателей было очень много музыкантов и наоборот.      Это в очередной раз доказывает, что музыка всесторонне развивает человеческие способности. </vt:lpstr>
      <vt:lpstr>5. Музыка помогает побороть страх публичного выступления. </vt:lpstr>
      <vt:lpstr>6. Музыка способствует развитию характера.      Во-первых, человек становится более мягким и чувствительным. Он способен увидеть и оценить красоту вокруг него.       Во-вторых, на пути к успеху, иногда нужно проявить мужество, стойкость и твердость.   </vt:lpstr>
      <vt:lpstr>7. Музыка учит быстро «включаться» в работу.       Хороший музыкант готов сыграть любое произведение  без подготовки. Во время обучения, человек приобретает навык быстро включаться в работу .       Умение быстро мобилизовать свои возможности неоднократно пригодится в жизни. </vt:lpstr>
      <vt:lpstr>8. Умение делать сразу несколько дел.  </vt:lpstr>
      <vt:lpstr>       Мудрые родители отличаются от всех остальных тем, что знают: школьные знания, оценки и достижения в традиционном образовании — не самое главное в жизни и становлении человека.         Можно закрыть глаза на успехи и поражения чада во многих учебных дисциплинах, ведь действительно важным является общее развитие ребенка.         Именно музыка развивает детей всесторонне лучше, чем это делают все остальные кружки. </vt:lpstr>
      <vt:lpstr>Подарите своему ребёнку счастье общения с музыкой!</vt:lpstr>
    </vt:vector>
  </TitlesOfParts>
  <Company>DNS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причин заниматься музыкой с ребёнком</dc:title>
  <dc:creator>лиза</dc:creator>
  <cp:lastModifiedBy>лиза</cp:lastModifiedBy>
  <cp:revision>27</cp:revision>
  <dcterms:created xsi:type="dcterms:W3CDTF">2016-11-15T14:57:20Z</dcterms:created>
  <dcterms:modified xsi:type="dcterms:W3CDTF">2016-11-16T15:01:43Z</dcterms:modified>
</cp:coreProperties>
</file>