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8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9645C-55F4-4970-AE9A-81A094B4A967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CE499-3E42-4CD6-96CD-CDA11C9F36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9645C-55F4-4970-AE9A-81A094B4A967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CE499-3E42-4CD6-96CD-CDA11C9F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9645C-55F4-4970-AE9A-81A094B4A967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CE499-3E42-4CD6-96CD-CDA11C9F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9645C-55F4-4970-AE9A-81A094B4A967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CE499-3E42-4CD6-96CD-CDA11C9F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9645C-55F4-4970-AE9A-81A094B4A967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CE499-3E42-4CD6-96CD-CDA11C9F36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9645C-55F4-4970-AE9A-81A094B4A967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CE499-3E42-4CD6-96CD-CDA11C9F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9645C-55F4-4970-AE9A-81A094B4A967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CE499-3E42-4CD6-96CD-CDA11C9F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9645C-55F4-4970-AE9A-81A094B4A967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CE499-3E42-4CD6-96CD-CDA11C9F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9645C-55F4-4970-AE9A-81A094B4A967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CE499-3E42-4CD6-96CD-CDA11C9F36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9645C-55F4-4970-AE9A-81A094B4A967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CE499-3E42-4CD6-96CD-CDA11C9F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9645C-55F4-4970-AE9A-81A094B4A967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CE499-3E42-4CD6-96CD-CDA11C9F36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789645C-55F4-4970-AE9A-81A094B4A967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D9CE499-3E42-4CD6-96CD-CDA11C9F36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0"/>
            <a:ext cx="8028384" cy="3573016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/>
              <a:t>Консультация для родителей:</a:t>
            </a:r>
            <a:br>
              <a:rPr lang="ru-RU" sz="3600" b="1" i="1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>
                <a:solidFill>
                  <a:srgbClr val="002060"/>
                </a:solidFill>
              </a:rPr>
              <a:t>Возрастные особенности развития детей 4 – 5 лет в области художественно – эстетического развития (музыка)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365104"/>
            <a:ext cx="7406640" cy="2304256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Работу выполнил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800" i="1" dirty="0" err="1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Лихницкая</a:t>
            </a:r>
            <a:r>
              <a:rPr lang="ru-RU" sz="2800" i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Людмила Григорьевна</a:t>
            </a:r>
            <a:endParaRPr lang="ru-RU" sz="2000" i="1" dirty="0">
              <a:solidFill>
                <a:schemeClr val="accent3">
                  <a:lumMod val="50000"/>
                </a:schemeClr>
              </a:solidFill>
              <a:latin typeface="Calibri"/>
              <a:ea typeface="Times New Roman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музыкальный руководитель</a:t>
            </a:r>
            <a:endParaRPr lang="ru-RU" sz="2000" i="1" dirty="0">
              <a:solidFill>
                <a:schemeClr val="accent3">
                  <a:lumMod val="50000"/>
                </a:schemeClr>
              </a:solidFill>
              <a:latin typeface="Calibri"/>
              <a:ea typeface="Times New Roman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первой квалификационной </a:t>
            </a: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категории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МБДОУ ЦРР –Детский сад №28 «Огонёк»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Бердск 2020</a:t>
            </a:r>
            <a:endParaRPr lang="ru-RU" sz="2000" i="1" dirty="0">
              <a:solidFill>
                <a:schemeClr val="accent3">
                  <a:lumMod val="50000"/>
                </a:schemeClr>
              </a:solidFill>
              <a:latin typeface="Calibri"/>
              <a:ea typeface="Times New Roman"/>
              <a:cs typeface="Times New Roman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4964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  <a:effectLst/>
                <a:ea typeface="+mn-ea"/>
                <a:cs typeface="+mn-cs"/>
              </a:rPr>
              <a:t>Развитие танцевально-игрового творчества.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44824"/>
            <a:ext cx="8028384" cy="4824536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Способствовать </a:t>
            </a:r>
            <a:r>
              <a:rPr lang="ru-RU" sz="2800" i="1" dirty="0">
                <a:solidFill>
                  <a:schemeClr val="accent3">
                    <a:lumMod val="50000"/>
                  </a:schemeClr>
                </a:solidFill>
              </a:rPr>
              <a:t>развитию эмоционально-образного исполнения музыкально-игровых упражнений (кружатся листочки, падают снежинки) и сценок, используя мимику и пантомиму (зайка веселый и грустный, хитрая лисичка, сердитый волк и т.д.). </a:t>
            </a:r>
            <a:endParaRPr lang="ru-RU" sz="28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28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Обучать инсценировке </a:t>
            </a:r>
            <a:r>
              <a:rPr lang="ru-RU" sz="2800" i="1" dirty="0">
                <a:solidFill>
                  <a:schemeClr val="accent3">
                    <a:lumMod val="50000"/>
                  </a:schemeClr>
                </a:solidFill>
              </a:rPr>
              <a:t>песен и постановке небольших музыкальных спектаклей.</a:t>
            </a:r>
          </a:p>
        </p:txBody>
      </p:sp>
    </p:spTree>
    <p:extLst>
      <p:ext uri="{BB962C8B-B14F-4D97-AF65-F5344CB8AC3E}">
        <p14:creationId xmlns:p14="http://schemas.microsoft.com/office/powerpoint/2010/main" xmlns="" val="4185948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764704"/>
            <a:ext cx="6881968" cy="652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074" name="Picture 2" descr="C:\Users\User\Desktop\ЛЮДА\фото 7 гр праздник осени\ПраздникОсени\1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18655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62117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18258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>
                <a:solidFill>
                  <a:srgbClr val="002060"/>
                </a:solidFill>
                <a:effectLst/>
                <a:ea typeface="+mn-ea"/>
                <a:cs typeface="+mn-cs"/>
              </a:rPr>
              <a:t>Игра на  детских музыкальных инструментах.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780928"/>
            <a:ext cx="8100392" cy="3467472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Формировать </a:t>
            </a:r>
            <a:r>
              <a:rPr lang="ru-RU" sz="2800" i="1" dirty="0">
                <a:solidFill>
                  <a:schemeClr val="accent3">
                    <a:lumMod val="50000"/>
                  </a:schemeClr>
                </a:solidFill>
              </a:rPr>
              <a:t>умение подыгрывать простейшие мелодии на деревянных ложках, погремушках, барабане, металлофоне.</a:t>
            </a:r>
          </a:p>
        </p:txBody>
      </p:sp>
    </p:spTree>
    <p:extLst>
      <p:ext uri="{BB962C8B-B14F-4D97-AF65-F5344CB8AC3E}">
        <p14:creationId xmlns:p14="http://schemas.microsoft.com/office/powerpoint/2010/main" xmlns="" val="202387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"/>
            <a:ext cx="8172400" cy="1124744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Воспитанники группы №7</a:t>
            </a:r>
            <a:endParaRPr lang="ru-RU" b="1" i="1" dirty="0"/>
          </a:p>
        </p:txBody>
      </p:sp>
      <p:pic>
        <p:nvPicPr>
          <p:cNvPr id="6146" name="Picture 2" descr="C:\Users\User\Desktop\ЛЮДА\фото 7 гр праздник осени\ПраздникОсени\7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561" y="1124744"/>
            <a:ext cx="8172400" cy="5448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1843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0"/>
            <a:ext cx="8100392" cy="2708920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   В</a:t>
            </a:r>
            <a:r>
              <a:rPr lang="ru-RU" sz="2400" i="1" dirty="0"/>
              <a:t> игровой деятельности детей среднего дошкольного возраста появляются ролевые взаимодействия. Они указывают на то, что дошкольники начинают отделять себя от  принятой роли. В процессе игры роли могут меняться. Игровые действия начинают выполняться не ради них самих, а ради смысла игры. Происходит разделение игровых и  реальных взаимодействий детей.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3861048"/>
            <a:ext cx="3600400" cy="18722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ЛЮДА\фото 7 гр праздник осени\ПраздникОсени\11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52347"/>
            <a:ext cx="6192688" cy="4128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38698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000" b="1" i="1" dirty="0">
                <a:solidFill>
                  <a:schemeClr val="accent5">
                    <a:lumMod val="50000"/>
                  </a:schemeClr>
                </a:solidFill>
                <a:effectLst/>
                <a:ea typeface="+mn-ea"/>
                <a:cs typeface="+mn-cs"/>
              </a:rPr>
              <a:t>Образовательная область Художественно-эстетическое развитие</a:t>
            </a:r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Художественно-эстетическое 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</a:rPr>
              <a:t>развитие предполагает развитие художественно-творческих способностей детей в различных видах художественной деятельности, формирование интереса и предпосылок ценностно-смыслового восприятия и понимания произведений искусства; развитие эстетического восприятия окружающего мира, воспитание художественного вкуса.</a:t>
            </a:r>
          </a:p>
        </p:txBody>
      </p:sp>
    </p:spTree>
    <p:extLst>
      <p:ext uri="{BB962C8B-B14F-4D97-AF65-F5344CB8AC3E}">
        <p14:creationId xmlns:p14="http://schemas.microsoft.com/office/powerpoint/2010/main" xmlns="" val="322105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  <a:t>Музыкальная деятельность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В этот период важно продолжать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развивать у детей интерес к музыке, желание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её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слушать, вызывать эмоциональную отзывчивость при восприятии музыкальных произведений. Обогащать музыкальные впечатления, способствовать дальнейшему развитию основ музыкальной культуры.</a:t>
            </a:r>
          </a:p>
        </p:txBody>
      </p:sp>
    </p:spTree>
    <p:extLst>
      <p:ext uri="{BB962C8B-B14F-4D97-AF65-F5344CB8AC3E}">
        <p14:creationId xmlns:p14="http://schemas.microsoft.com/office/powerpoint/2010/main" xmlns="" val="1764893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836712"/>
            <a:ext cx="6881968" cy="5806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122" name="Picture 2" descr="C:\Users\User\Desktop\ЛЮДА\фото 7 гр праздник осени\ПраздникОсени\5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50730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52736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>
                <a:solidFill>
                  <a:srgbClr val="7030A0"/>
                </a:solidFill>
                <a:effectLst/>
                <a:ea typeface="+mn-ea"/>
                <a:cs typeface="+mn-cs"/>
              </a:rPr>
              <a:t>Слушание.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80728"/>
            <a:ext cx="8028384" cy="5544616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</a:rPr>
              <a:t>Формировать 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</a:rPr>
              <a:t>навыки культуры слушания музыки (не отвлекаться, дослушивать произведение до  конца). </a:t>
            </a:r>
            <a:endParaRPr lang="ru-RU" sz="2800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</a:rPr>
              <a:t>Учить 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</a:rPr>
              <a:t>чувствовать характер музыки, узнавать знакомые произведения, высказывать свои впечатления о прослушанном. </a:t>
            </a:r>
            <a:endParaRPr lang="ru-RU" sz="2800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</a:rPr>
              <a:t>Учить 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</a:rPr>
              <a:t>замечать выразительные средства музыкального произведения: тихо, громко, медленно, быстро. </a:t>
            </a:r>
            <a:endParaRPr lang="ru-RU" sz="2800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</a:rPr>
              <a:t>Развивать 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</a:rPr>
              <a:t>способность различать звуки по высоте (высокий, низкий в пределах сексты, септимы).</a:t>
            </a:r>
          </a:p>
        </p:txBody>
      </p:sp>
    </p:spTree>
    <p:extLst>
      <p:ext uri="{BB962C8B-B14F-4D97-AF65-F5344CB8AC3E}">
        <p14:creationId xmlns:p14="http://schemas.microsoft.com/office/powerpoint/2010/main" xmlns="" val="3583589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52736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>
                <a:solidFill>
                  <a:srgbClr val="00B050"/>
                </a:solidFill>
                <a:effectLst/>
                <a:ea typeface="+mn-ea"/>
                <a:cs typeface="+mn-cs"/>
              </a:rPr>
              <a:t>Пение.</a:t>
            </a:r>
            <a:endParaRPr lang="ru-RU" sz="3600" b="1" i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80728"/>
            <a:ext cx="7818072" cy="5688632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</a:rPr>
              <a:t>Обучать 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</a:rPr>
              <a:t>детей выразительному пению, формировать умение петь протяжно, подвижно, согласованно (в пределах ре — си первой октавы). </a:t>
            </a:r>
            <a:endParaRPr lang="ru-RU" sz="2800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</a:rPr>
              <a:t>Развивать 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</a:rPr>
              <a:t>умение брать дыхание между короткими музыкальными фразами. </a:t>
            </a:r>
            <a:endParaRPr lang="ru-RU" sz="2800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</a:rPr>
              <a:t>Учить 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</a:rPr>
              <a:t>петь мелодию чисто, смягчать концы фраз, четко произносить слова, петь выразительно, передавая характер музыки. </a:t>
            </a:r>
            <a:endParaRPr lang="ru-RU" sz="2800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</a:rPr>
              <a:t>Учить 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</a:rPr>
              <a:t>петь с инструментальным сопровождением и без него (с помощью воспитателя).</a:t>
            </a:r>
          </a:p>
        </p:txBody>
      </p:sp>
    </p:spTree>
    <p:extLst>
      <p:ext uri="{BB962C8B-B14F-4D97-AF65-F5344CB8AC3E}">
        <p14:creationId xmlns:p14="http://schemas.microsoft.com/office/powerpoint/2010/main" xmlns="" val="1131329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620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>
                <a:solidFill>
                  <a:schemeClr val="accent3">
                    <a:lumMod val="50000"/>
                  </a:schemeClr>
                </a:solidFill>
                <a:effectLst/>
                <a:ea typeface="+mn-ea"/>
                <a:cs typeface="+mn-cs"/>
              </a:rPr>
              <a:t>Песенное творчество.</a:t>
            </a:r>
            <a:endParaRPr lang="ru-RU" sz="3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604448" cy="3096344"/>
          </a:xfrm>
        </p:spPr>
        <p:txBody>
          <a:bodyPr>
            <a:normAutofit fontScale="92500" lnSpcReduction="20000"/>
          </a:bodyPr>
          <a:lstStyle/>
          <a:p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Учить </a:t>
            </a:r>
            <a:r>
              <a:rPr lang="ru-RU" sz="2800" i="1" dirty="0">
                <a:solidFill>
                  <a:schemeClr val="accent6">
                    <a:lumMod val="50000"/>
                  </a:schemeClr>
                </a:solidFill>
              </a:rPr>
              <a:t>самостоятельно сочинять мелодию колыбельной песни и отвечать на музыкальные вопросы (Как тебя зовут? Что ты хочешь, кошечка? Где ты?). </a:t>
            </a:r>
            <a:endParaRPr lang="ru-RU" sz="28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Формировать </a:t>
            </a:r>
            <a:r>
              <a:rPr lang="ru-RU" sz="2800" i="1" dirty="0">
                <a:solidFill>
                  <a:schemeClr val="accent6">
                    <a:lumMod val="50000"/>
                  </a:schemeClr>
                </a:solidFill>
              </a:rPr>
              <a:t>умение </a:t>
            </a:r>
            <a:endParaRPr lang="ru-RU" sz="28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82296" indent="0">
              <a:buNone/>
            </a:pP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   импровизировать </a:t>
            </a:r>
          </a:p>
          <a:p>
            <a:pPr marL="82296" indent="0">
              <a:buNone/>
            </a:pP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       мелодии </a:t>
            </a:r>
            <a:r>
              <a:rPr lang="ru-RU" sz="2800" i="1" dirty="0">
                <a:solidFill>
                  <a:schemeClr val="accent6">
                    <a:lumMod val="50000"/>
                  </a:schemeClr>
                </a:solidFill>
              </a:rPr>
              <a:t>на </a:t>
            </a:r>
            <a:endParaRPr lang="ru-RU" sz="28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82296" indent="0">
              <a:buNone/>
            </a:pP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   заданный </a:t>
            </a:r>
            <a:r>
              <a:rPr lang="ru-RU" sz="2800" i="1" dirty="0">
                <a:solidFill>
                  <a:schemeClr val="accent6">
                    <a:lumMod val="50000"/>
                  </a:schemeClr>
                </a:solidFill>
              </a:rPr>
              <a:t>текст.</a:t>
            </a:r>
          </a:p>
        </p:txBody>
      </p:sp>
      <p:pic>
        <p:nvPicPr>
          <p:cNvPr id="2050" name="Picture 2" descr="C:\Users\User\Desktop\ЛЮДА\фото 7 гр праздник осени\ПраздникОсени\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8510" y="2852936"/>
            <a:ext cx="5688632" cy="379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02839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908720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>
                <a:solidFill>
                  <a:schemeClr val="accent1">
                    <a:lumMod val="50000"/>
                  </a:schemeClr>
                </a:solidFill>
                <a:effectLst/>
                <a:ea typeface="+mn-ea"/>
                <a:cs typeface="+mn-cs"/>
              </a:rPr>
              <a:t>Музыкально-ритмические движения.</a:t>
            </a:r>
            <a:endParaRPr lang="ru-RU" sz="36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820472" cy="6093296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Продолжать </a:t>
            </a:r>
            <a:r>
              <a:rPr lang="ru-RU" sz="2800" i="1" dirty="0">
                <a:solidFill>
                  <a:schemeClr val="accent3">
                    <a:lumMod val="50000"/>
                  </a:schemeClr>
                </a:solidFill>
              </a:rPr>
              <a:t>формировать у  детей навык ритмичного движения в  соответствии с  характером музыки. </a:t>
            </a:r>
            <a:endParaRPr lang="ru-RU" sz="28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Учить </a:t>
            </a:r>
            <a:r>
              <a:rPr lang="ru-RU" sz="2800" i="1" dirty="0">
                <a:solidFill>
                  <a:schemeClr val="accent3">
                    <a:lumMod val="50000"/>
                  </a:schemeClr>
                </a:solidFill>
              </a:rPr>
              <a:t>самостоятельно менять движения в  соответствии с  </a:t>
            </a: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2-х и</a:t>
            </a:r>
            <a:r>
              <a:rPr lang="ru-RU" sz="2800" i="1" dirty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3-хчастной </a:t>
            </a:r>
            <a:r>
              <a:rPr lang="ru-RU" sz="2800" i="1" dirty="0">
                <a:solidFill>
                  <a:schemeClr val="accent3">
                    <a:lumMod val="50000"/>
                  </a:schemeClr>
                </a:solidFill>
              </a:rPr>
              <a:t>формой музыки. </a:t>
            </a:r>
            <a:endParaRPr lang="ru-RU" sz="28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Совершенствовать </a:t>
            </a:r>
            <a:r>
              <a:rPr lang="ru-RU" sz="2800" i="1" dirty="0">
                <a:solidFill>
                  <a:schemeClr val="accent3">
                    <a:lumMod val="50000"/>
                  </a:schemeClr>
                </a:solidFill>
              </a:rPr>
              <a:t>танцевальные движения: прямой галоп, пружинка, кружение по одному и в парах. </a:t>
            </a:r>
            <a:endParaRPr lang="ru-RU" sz="28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Учить </a:t>
            </a:r>
            <a:r>
              <a:rPr lang="ru-RU" sz="2800" i="1" dirty="0">
                <a:solidFill>
                  <a:schemeClr val="accent3">
                    <a:lumMod val="50000"/>
                  </a:schemeClr>
                </a:solidFill>
              </a:rPr>
              <a:t>детей двигаться в парах по кругу в танцах и  хороводах, ставить ногу на  носок и  на  пятку, ритмично хлопать в ладоши, выполнять простейшие перестроения (из круга врассыпную и обратно), подскоки. </a:t>
            </a:r>
          </a:p>
        </p:txBody>
      </p:sp>
    </p:spTree>
    <p:extLst>
      <p:ext uri="{BB962C8B-B14F-4D97-AF65-F5344CB8AC3E}">
        <p14:creationId xmlns:p14="http://schemas.microsoft.com/office/powerpoint/2010/main" xmlns="" val="1238594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</TotalTime>
  <Words>186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Консультация для родителей:  Возрастные особенности развития детей 4 – 5 лет в области художественно – эстетического развития (музыка)</vt:lpstr>
      <vt:lpstr>   В игровой деятельности детей среднего дошкольного возраста появляются ролевые взаимодействия. Они указывают на то, что дошкольники начинают отделять себя от  принятой роли. В процессе игры роли могут меняться. Игровые действия начинают выполняться не ради них самих, а ради смысла игры. Происходит разделение игровых и  реальных взаимодействий детей.</vt:lpstr>
      <vt:lpstr>Образовательная область Художественно-эстетическое развитие</vt:lpstr>
      <vt:lpstr>Музыкальная деятельность</vt:lpstr>
      <vt:lpstr>Слайд 5</vt:lpstr>
      <vt:lpstr>Слушание.</vt:lpstr>
      <vt:lpstr>Пение.</vt:lpstr>
      <vt:lpstr>Песенное творчество.</vt:lpstr>
      <vt:lpstr>Музыкально-ритмические движения.</vt:lpstr>
      <vt:lpstr>Развитие танцевально-игрового творчества.</vt:lpstr>
      <vt:lpstr>Слайд 11</vt:lpstr>
      <vt:lpstr>Игра на  детских музыкальных инструментах.</vt:lpstr>
      <vt:lpstr>Воспитанники группы №7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особенности развития детей 4–5 лет в области художественно – эстетического развития (музыка)</dc:title>
  <dc:creator>User</dc:creator>
  <cp:lastModifiedBy>vadim</cp:lastModifiedBy>
  <cp:revision>20</cp:revision>
  <dcterms:created xsi:type="dcterms:W3CDTF">2020-07-27T08:27:35Z</dcterms:created>
  <dcterms:modified xsi:type="dcterms:W3CDTF">2020-08-12T07:14:42Z</dcterms:modified>
</cp:coreProperties>
</file>