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E794AD-6D97-420A-8CB2-B9864DDF7395}" type="datetimeFigureOut">
              <a:rPr lang="ru-RU" smtClean="0"/>
              <a:pPr/>
              <a:t>08.10.2014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B41B6D-8840-49FB-9918-793812B00D2B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 фон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00430" y="4572008"/>
            <a:ext cx="4286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ознакомительный материал для родителей </a:t>
            </a:r>
          </a:p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воспитанников </a:t>
            </a:r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МБДОУ ЦРР </a:t>
            </a:r>
          </a:p>
          <a:p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– </a:t>
            </a:r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детский сад № 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28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«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Огонёк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»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города Бердска подготовили воспитатели группы №4 Завалишина Е.В и Шеменькова О.Е.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1714488"/>
            <a:ext cx="6286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Comic Sans MS" pitchFamily="66" charset="0"/>
              </a:rPr>
              <a:t>Федеральный государственный стандарт в дошкольном образовании</a:t>
            </a:r>
            <a:endParaRPr lang="ru-RU" sz="4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imgpreview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07" y="0"/>
            <a:ext cx="915721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472" y="142852"/>
            <a:ext cx="80753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ЧТО ТАКОЕ </a:t>
            </a: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СТАНДАРТ</a:t>
            </a: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»?</a:t>
            </a:r>
          </a:p>
          <a:p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ru-RU" sz="2400" dirty="0">
                <a:latin typeface="Comic Sans MS" pitchFamily="66" charset="0"/>
              </a:rPr>
              <a:t>комплекс норм, правил, </a:t>
            </a:r>
          </a:p>
          <a:p>
            <a:r>
              <a:rPr lang="ru-RU" sz="2400" dirty="0">
                <a:latin typeface="Comic Sans MS" pitchFamily="66" charset="0"/>
              </a:rPr>
              <a:t>требований, которые </a:t>
            </a:r>
          </a:p>
          <a:p>
            <a:r>
              <a:rPr lang="ru-RU" sz="2400" dirty="0">
                <a:latin typeface="Comic Sans MS" pitchFamily="66" charset="0"/>
              </a:rPr>
              <a:t>устанавливаются на </a:t>
            </a:r>
          </a:p>
          <a:p>
            <a:r>
              <a:rPr lang="ru-RU" sz="2400" dirty="0">
                <a:latin typeface="Comic Sans MS" pitchFamily="66" charset="0"/>
              </a:rPr>
              <a:t>основе достижений </a:t>
            </a:r>
          </a:p>
          <a:p>
            <a:r>
              <a:rPr lang="ru-RU" sz="2400" dirty="0">
                <a:latin typeface="Comic Sans MS" pitchFamily="66" charset="0"/>
              </a:rPr>
              <a:t>науки, техники и </a:t>
            </a:r>
          </a:p>
          <a:p>
            <a:r>
              <a:rPr lang="ru-RU" sz="2400" dirty="0">
                <a:latin typeface="Comic Sans MS" pitchFamily="66" charset="0"/>
              </a:rPr>
              <a:t>передового </a:t>
            </a:r>
            <a:r>
              <a:rPr lang="ru-RU" sz="2400" dirty="0" smtClean="0">
                <a:latin typeface="Comic Sans MS" pitchFamily="66" charset="0"/>
              </a:rPr>
              <a:t>опыта. Федеральный </a:t>
            </a:r>
            <a:r>
              <a:rPr lang="ru-RU" sz="2400" dirty="0">
                <a:latin typeface="Comic Sans MS" pitchFamily="66" charset="0"/>
              </a:rPr>
              <a:t>государственный </a:t>
            </a:r>
          </a:p>
          <a:p>
            <a:r>
              <a:rPr lang="ru-RU" sz="2400" dirty="0">
                <a:latin typeface="Comic Sans MS" pitchFamily="66" charset="0"/>
              </a:rPr>
              <a:t>образовательный стандарт </a:t>
            </a:r>
          </a:p>
          <a:p>
            <a:r>
              <a:rPr lang="ru-RU" sz="2400" dirty="0">
                <a:latin typeface="Comic Sans MS" pitchFamily="66" charset="0"/>
              </a:rPr>
              <a:t>дошкольного образования</a:t>
            </a:r>
          </a:p>
          <a:p>
            <a:r>
              <a:rPr lang="ru-RU" sz="2400" dirty="0" smtClean="0">
                <a:latin typeface="Comic Sans MS" pitchFamily="66" charset="0"/>
              </a:rPr>
              <a:t>представляет </a:t>
            </a:r>
            <a:r>
              <a:rPr lang="ru-RU" sz="2400" dirty="0">
                <a:latin typeface="Comic Sans MS" pitchFamily="66" charset="0"/>
              </a:rPr>
              <a:t>собой совокупность </a:t>
            </a:r>
          </a:p>
          <a:p>
            <a:r>
              <a:rPr lang="ru-RU" sz="2400" dirty="0">
                <a:latin typeface="Comic Sans MS" pitchFamily="66" charset="0"/>
              </a:rPr>
              <a:t>требований, обязательных при </a:t>
            </a:r>
          </a:p>
          <a:p>
            <a:r>
              <a:rPr lang="ru-RU" sz="2400" dirty="0">
                <a:latin typeface="Comic Sans MS" pitchFamily="66" charset="0"/>
              </a:rPr>
              <a:t>реализации основной образовательной </a:t>
            </a:r>
          </a:p>
          <a:p>
            <a:r>
              <a:rPr lang="ru-RU" sz="2400" dirty="0">
                <a:latin typeface="Comic Sans MS" pitchFamily="66" charset="0"/>
              </a:rPr>
              <a:t>программы дошкольного образования </a:t>
            </a:r>
          </a:p>
          <a:p>
            <a:r>
              <a:rPr lang="ru-RU" sz="2400" dirty="0">
                <a:latin typeface="Comic Sans MS" pitchFamily="66" charset="0"/>
              </a:rPr>
              <a:t>образовательными учреждениями любой </a:t>
            </a:r>
          </a:p>
          <a:p>
            <a:r>
              <a:rPr lang="ru-RU" sz="2400" dirty="0">
                <a:latin typeface="Comic Sans MS" pitchFamily="66" charset="0"/>
              </a:rPr>
              <a:t>формы собственности и ведомственной </a:t>
            </a:r>
          </a:p>
          <a:p>
            <a:r>
              <a:rPr lang="ru-RU" sz="2400" dirty="0" smtClean="0">
                <a:latin typeface="Comic Sans MS" pitchFamily="66" charset="0"/>
              </a:rPr>
              <a:t>принадлежности. 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imgpreview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07" y="0"/>
            <a:ext cx="9157213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7290" y="714356"/>
            <a:ext cx="59223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ФЕДЕРАЛЬНЫЙ 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ГОСУДАРСТВЕННЫЙ 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СТАНДАРТ 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ДОШКОЛЬНОГО 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ОБРАЗОВАНИЯ  (ДАЛЕЕ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«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СТАНДАРТ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»)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  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разработан на основе 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Конституции Российской 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Федерации и законодательства 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Российской Федерации с учетом 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Конвенции ООН о правах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ребенка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imgpreview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07" y="0"/>
            <a:ext cx="9157213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0"/>
            <a:ext cx="84862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ФГОС  НАПРАВЛЕН  НА 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ДОСТИЖЕНИЕ  ЦЕЛЕЙ:</a:t>
            </a:r>
          </a:p>
          <a:p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ru-RU" sz="2400" dirty="0" smtClean="0">
                <a:latin typeface="Comic Sans MS" pitchFamily="66" charset="0"/>
              </a:rPr>
              <a:t>повышение </a:t>
            </a:r>
            <a:r>
              <a:rPr lang="ru-RU" sz="2400" dirty="0">
                <a:latin typeface="Comic Sans MS" pitchFamily="66" charset="0"/>
              </a:rPr>
              <a:t>социального статуса дошкольного </a:t>
            </a:r>
          </a:p>
          <a:p>
            <a:r>
              <a:rPr lang="ru-RU" sz="2400" dirty="0">
                <a:latin typeface="Comic Sans MS" pitchFamily="66" charset="0"/>
              </a:rPr>
              <a:t>образования;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обеспечение государством равенства возможностей </a:t>
            </a:r>
          </a:p>
          <a:p>
            <a:r>
              <a:rPr lang="ru-RU" sz="2400" dirty="0">
                <a:latin typeface="Comic Sans MS" pitchFamily="66" charset="0"/>
              </a:rPr>
              <a:t>для каждого ребенка в получении качественного </a:t>
            </a:r>
          </a:p>
          <a:p>
            <a:r>
              <a:rPr lang="ru-RU" sz="2400" dirty="0">
                <a:latin typeface="Comic Sans MS" pitchFamily="66" charset="0"/>
              </a:rPr>
              <a:t>дошкольного образования;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обеспечение государственных гарантий уровня и </a:t>
            </a:r>
          </a:p>
          <a:p>
            <a:r>
              <a:rPr lang="ru-RU" sz="2400" dirty="0">
                <a:latin typeface="Comic Sans MS" pitchFamily="66" charset="0"/>
              </a:rPr>
              <a:t>качества дошкольного образования на основе </a:t>
            </a:r>
          </a:p>
          <a:p>
            <a:r>
              <a:rPr lang="ru-RU" sz="2400" dirty="0">
                <a:latin typeface="Comic Sans MS" pitchFamily="66" charset="0"/>
              </a:rPr>
              <a:t>единства обязательных требований к условиям </a:t>
            </a:r>
          </a:p>
          <a:p>
            <a:r>
              <a:rPr lang="ru-RU" sz="2400" dirty="0">
                <a:latin typeface="Comic Sans MS" pitchFamily="66" charset="0"/>
              </a:rPr>
              <a:t>реализации образовательных программ дошкольного </a:t>
            </a:r>
          </a:p>
          <a:p>
            <a:r>
              <a:rPr lang="ru-RU" sz="2400" dirty="0">
                <a:latin typeface="Comic Sans MS" pitchFamily="66" charset="0"/>
              </a:rPr>
              <a:t>образования, их структуре и результатам их </a:t>
            </a:r>
          </a:p>
          <a:p>
            <a:r>
              <a:rPr lang="ru-RU" sz="2400" dirty="0">
                <a:latin typeface="Comic Sans MS" pitchFamily="66" charset="0"/>
              </a:rPr>
              <a:t>освоения;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сохранение единства образовательного </a:t>
            </a:r>
          </a:p>
          <a:p>
            <a:r>
              <a:rPr lang="ru-RU" sz="2400" dirty="0">
                <a:latin typeface="Comic Sans MS" pitchFamily="66" charset="0"/>
              </a:rPr>
              <a:t>пространства Российской Федерации относительно </a:t>
            </a:r>
          </a:p>
          <a:p>
            <a:r>
              <a:rPr lang="ru-RU" sz="2400" dirty="0">
                <a:latin typeface="Comic Sans MS" pitchFamily="66" charset="0"/>
              </a:rPr>
              <a:t>уровня дошкольного </a:t>
            </a:r>
            <a:r>
              <a:rPr lang="ru-RU" sz="2400" dirty="0" smtClean="0">
                <a:latin typeface="Comic Sans MS" pitchFamily="66" charset="0"/>
              </a:rPr>
              <a:t>образования 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imgpreview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07" y="0"/>
            <a:ext cx="9157213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ПРИНЦИПЫ </a:t>
            </a:r>
            <a:r>
              <a:rPr lang="ru-RU" b="1" dirty="0">
                <a:latin typeface="Comic Sans MS" pitchFamily="66" charset="0"/>
              </a:rPr>
              <a:t>ДОШКОЛЬНОГО </a:t>
            </a:r>
          </a:p>
          <a:p>
            <a:r>
              <a:rPr lang="ru-RU" b="1" dirty="0">
                <a:latin typeface="Comic Sans MS" pitchFamily="66" charset="0"/>
              </a:rPr>
              <a:t>ОБРАЗОВАНИЯ: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полноценное проживание ребенком всех этапов детства </a:t>
            </a:r>
          </a:p>
          <a:p>
            <a:r>
              <a:rPr lang="en-US" dirty="0">
                <a:latin typeface="Comic Sans MS" pitchFamily="66" charset="0"/>
              </a:rPr>
              <a:t>(</a:t>
            </a:r>
            <a:r>
              <a:rPr lang="ru-RU" dirty="0">
                <a:latin typeface="Comic Sans MS" pitchFamily="66" charset="0"/>
              </a:rPr>
              <a:t>младенческого, раннего и дошкольного возраста), обогащение </a:t>
            </a:r>
          </a:p>
          <a:p>
            <a:r>
              <a:rPr lang="en-US" dirty="0">
                <a:latin typeface="Comic Sans MS" pitchFamily="66" charset="0"/>
              </a:rPr>
              <a:t>(</a:t>
            </a:r>
            <a:r>
              <a:rPr lang="ru-RU" dirty="0">
                <a:latin typeface="Comic Sans MS" pitchFamily="66" charset="0"/>
              </a:rPr>
              <a:t>амплификация) детского развития;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построение образовательной деятельности на основе индивидуальных </a:t>
            </a:r>
          </a:p>
          <a:p>
            <a:r>
              <a:rPr lang="ru-RU" dirty="0">
                <a:latin typeface="Comic Sans MS" pitchFamily="66" charset="0"/>
              </a:rPr>
              <a:t>особенностей каждого ребенка, при котором сам ребенок становится </a:t>
            </a:r>
          </a:p>
          <a:p>
            <a:r>
              <a:rPr lang="ru-RU" dirty="0">
                <a:latin typeface="Comic Sans MS" pitchFamily="66" charset="0"/>
              </a:rPr>
              <a:t>активным в выборе содержания своего образования, становится </a:t>
            </a:r>
          </a:p>
          <a:p>
            <a:r>
              <a:rPr lang="ru-RU" dirty="0">
                <a:latin typeface="Comic Sans MS" pitchFamily="66" charset="0"/>
              </a:rPr>
              <a:t>субъектом образования (далее - индивидуализация дошкольного </a:t>
            </a:r>
          </a:p>
          <a:p>
            <a:r>
              <a:rPr lang="ru-RU" dirty="0">
                <a:latin typeface="Comic Sans MS" pitchFamily="66" charset="0"/>
              </a:rPr>
              <a:t>образования);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содействие и сотрудничество детей и взрослых, признание ребенка </a:t>
            </a:r>
          </a:p>
          <a:p>
            <a:r>
              <a:rPr lang="ru-RU" dirty="0">
                <a:latin typeface="Comic Sans MS" pitchFamily="66" charset="0"/>
              </a:rPr>
              <a:t>полноценным участником (субъектом) образовательных отношений;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поддержка инициативы детей в различных видах деятельности;</a:t>
            </a: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ru-RU" dirty="0" smtClean="0">
                <a:latin typeface="Comic Sans MS" pitchFamily="66" charset="0"/>
              </a:rPr>
              <a:t>сотрудничество </a:t>
            </a:r>
            <a:r>
              <a:rPr lang="ru-RU" dirty="0">
                <a:latin typeface="Comic Sans MS" pitchFamily="66" charset="0"/>
              </a:rPr>
              <a:t>Организации с семьей;</a:t>
            </a: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ru-RU" dirty="0" smtClean="0">
                <a:latin typeface="Comic Sans MS" pitchFamily="66" charset="0"/>
              </a:rPr>
              <a:t>приобщение </a:t>
            </a:r>
            <a:r>
              <a:rPr lang="ru-RU" dirty="0">
                <a:latin typeface="Comic Sans MS" pitchFamily="66" charset="0"/>
              </a:rPr>
              <a:t>детей к социокультурным нормам, традициям семьи, </a:t>
            </a:r>
          </a:p>
          <a:p>
            <a:r>
              <a:rPr lang="ru-RU" dirty="0">
                <a:latin typeface="Comic Sans MS" pitchFamily="66" charset="0"/>
              </a:rPr>
              <a:t>общества и государства;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формирование познавательных интересов и познавательных действий </a:t>
            </a:r>
          </a:p>
          <a:p>
            <a:r>
              <a:rPr lang="ru-RU" dirty="0">
                <a:latin typeface="Comic Sans MS" pitchFamily="66" charset="0"/>
              </a:rPr>
              <a:t>ребенка в различных видах деятельности;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возрастная адекватность дошкольного образования (соответствие </a:t>
            </a:r>
          </a:p>
          <a:p>
            <a:r>
              <a:rPr lang="ru-RU" dirty="0">
                <a:latin typeface="Comic Sans MS" pitchFamily="66" charset="0"/>
              </a:rPr>
              <a:t>условий, требований, методов возрасту и особенностям развития);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●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учет этнокультурной ситуации развития детей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imgpreview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08" y="4947"/>
            <a:ext cx="9150608" cy="68530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142852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В отличии от других образовательных стандартов, стандарт дошкольного образования не предусматривает проведение аттестации детей при освоении ими</a:t>
            </a:r>
          </a:p>
          <a:p>
            <a:r>
              <a:rPr lang="ru-RU" sz="2400" dirty="0" smtClean="0">
                <a:latin typeface="Comic Sans MS" pitchFamily="66" charset="0"/>
              </a:rPr>
              <a:t>о</a:t>
            </a:r>
            <a:r>
              <a:rPr lang="ru-RU" sz="2400" dirty="0" smtClean="0">
                <a:latin typeface="Comic Sans MS" pitchFamily="66" charset="0"/>
              </a:rPr>
              <a:t>бразовательных программ, а требования к результатам представлены в виде ориентиров:</a:t>
            </a:r>
          </a:p>
          <a:p>
            <a:endParaRPr lang="ru-RU" sz="2400" dirty="0" smtClean="0"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rgbClr val="FFFF00"/>
                </a:solidFill>
                <a:latin typeface="Comic Sans MS" pitchFamily="66" charset="0"/>
              </a:rPr>
              <a:t>Любознательность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Уверенность в своих силах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Comic Sans MS" pitchFamily="66" charset="0"/>
              </a:rPr>
              <a:t>Положительное отношение к себе и другим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Инициативность и самостоятельность ребёнка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Comic Sans MS" pitchFamily="66" charset="0"/>
              </a:rPr>
              <a:t>Активное взаимодействие со сверстниками и взрослыми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Способность к фантазии, воображению и творчеству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Comic Sans MS" pitchFamily="66" charset="0"/>
              </a:rPr>
              <a:t>Способность к принятию самостоятельных решений</a:t>
            </a:r>
            <a:endParaRPr lang="ru-RU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gpreview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08" y="4947"/>
            <a:ext cx="9150608" cy="68530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428604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Comic Sans MS" pitchFamily="66" charset="0"/>
              </a:rPr>
              <a:t>Спасибо за внимание!!!</a:t>
            </a:r>
            <a:endParaRPr lang="ru-RU" sz="4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7" y="1500174"/>
            <a:ext cx="87154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Надеемся на Вашу помощь и поддержку, помните – родители</a:t>
            </a:r>
          </a:p>
          <a:p>
            <a:r>
              <a:rPr lang="ru-RU" sz="3600" dirty="0" smtClean="0">
                <a:latin typeface="Comic Sans MS" pitchFamily="66" charset="0"/>
              </a:rPr>
              <a:t>я</a:t>
            </a:r>
            <a:r>
              <a:rPr lang="ru-RU" sz="3600" dirty="0" smtClean="0">
                <a:latin typeface="Comic Sans MS" pitchFamily="66" charset="0"/>
              </a:rPr>
              <a:t>вляются равноправными участниками образовательного процесса!!!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6" name="Рисунок 5" descr="0d15ff908063d9cdca64c713558641a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914775"/>
            <a:ext cx="3119438" cy="2943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408</Words>
  <Application>Microsoft Office PowerPoint</Application>
  <PresentationFormat>Экран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13</cp:revision>
  <dcterms:created xsi:type="dcterms:W3CDTF">2014-10-08T03:24:30Z</dcterms:created>
  <dcterms:modified xsi:type="dcterms:W3CDTF">2014-10-08T13:40:38Z</dcterms:modified>
</cp:coreProperties>
</file>