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94AD-6D97-420A-8CB2-B9864DDF7395}" type="datetimeFigureOut">
              <a:rPr lang="ru-RU" smtClean="0"/>
              <a:pPr/>
              <a:t>08.10.2014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1B6D-8840-49FB-9918-793812B00D2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94AD-6D97-420A-8CB2-B9864DDF7395}" type="datetimeFigureOut">
              <a:rPr lang="ru-RU" smtClean="0"/>
              <a:pPr/>
              <a:t>08.10.2014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1B6D-8840-49FB-9918-793812B00D2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94AD-6D97-420A-8CB2-B9864DDF7395}" type="datetimeFigureOut">
              <a:rPr lang="ru-RU" smtClean="0"/>
              <a:pPr/>
              <a:t>08.10.2014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1B6D-8840-49FB-9918-793812B00D2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94AD-6D97-420A-8CB2-B9864DDF7395}" type="datetimeFigureOut">
              <a:rPr lang="ru-RU" smtClean="0"/>
              <a:pPr/>
              <a:t>08.10.2014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1B6D-8840-49FB-9918-793812B00D2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94AD-6D97-420A-8CB2-B9864DDF7395}" type="datetimeFigureOut">
              <a:rPr lang="ru-RU" smtClean="0"/>
              <a:pPr/>
              <a:t>08.10.2014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1B6D-8840-49FB-9918-793812B00D2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94AD-6D97-420A-8CB2-B9864DDF7395}" type="datetimeFigureOut">
              <a:rPr lang="ru-RU" smtClean="0"/>
              <a:pPr/>
              <a:t>08.10.2014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1B6D-8840-49FB-9918-793812B00D2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94AD-6D97-420A-8CB2-B9864DDF7395}" type="datetimeFigureOut">
              <a:rPr lang="ru-RU" smtClean="0"/>
              <a:pPr/>
              <a:t>08.10.2014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1B6D-8840-49FB-9918-793812B00D2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94AD-6D97-420A-8CB2-B9864DDF7395}" type="datetimeFigureOut">
              <a:rPr lang="ru-RU" smtClean="0"/>
              <a:pPr/>
              <a:t>08.10.2014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1B6D-8840-49FB-9918-793812B00D2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94AD-6D97-420A-8CB2-B9864DDF7395}" type="datetimeFigureOut">
              <a:rPr lang="ru-RU" smtClean="0"/>
              <a:pPr/>
              <a:t>08.10.2014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1B6D-8840-49FB-9918-793812B00D2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94AD-6D97-420A-8CB2-B9864DDF7395}" type="datetimeFigureOut">
              <a:rPr lang="ru-RU" smtClean="0"/>
              <a:pPr/>
              <a:t>08.10.2014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1B6D-8840-49FB-9918-793812B00D2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94AD-6D97-420A-8CB2-B9864DDF7395}" type="datetimeFigureOut">
              <a:rPr lang="ru-RU" smtClean="0"/>
              <a:pPr/>
              <a:t>08.10.2014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1B41B6D-8840-49FB-9918-793812B00D2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3E794AD-6D97-420A-8CB2-B9864DDF7395}" type="datetimeFigureOut">
              <a:rPr lang="ru-RU" smtClean="0"/>
              <a:pPr/>
              <a:t>08.10.2014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1B41B6D-8840-49FB-9918-793812B00D2B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1 фон (26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500430" y="4572008"/>
            <a:ext cx="428628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C00000"/>
                </a:solidFill>
                <a:latin typeface="Comic Sans MS" pitchFamily="66" charset="0"/>
              </a:rPr>
              <a:t>ознакомительный материал для родителей </a:t>
            </a:r>
          </a:p>
          <a:p>
            <a:r>
              <a:rPr lang="ru-RU" dirty="0" smtClean="0">
                <a:solidFill>
                  <a:srgbClr val="C00000"/>
                </a:solidFill>
                <a:latin typeface="Comic Sans MS" pitchFamily="66" charset="0"/>
              </a:rPr>
              <a:t>воспитанников </a:t>
            </a:r>
            <a:r>
              <a:rPr lang="ru-RU" dirty="0">
                <a:solidFill>
                  <a:srgbClr val="C00000"/>
                </a:solidFill>
                <a:latin typeface="Comic Sans MS" pitchFamily="66" charset="0"/>
              </a:rPr>
              <a:t>МБДОУ ЦРР </a:t>
            </a:r>
          </a:p>
          <a:p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– </a:t>
            </a:r>
            <a:r>
              <a:rPr lang="ru-RU" dirty="0">
                <a:solidFill>
                  <a:srgbClr val="C00000"/>
                </a:solidFill>
                <a:latin typeface="Comic Sans MS" pitchFamily="66" charset="0"/>
              </a:rPr>
              <a:t>детский сад № </a:t>
            </a:r>
            <a:r>
              <a:rPr lang="ru-RU" dirty="0" smtClean="0">
                <a:solidFill>
                  <a:srgbClr val="C00000"/>
                </a:solidFill>
                <a:latin typeface="Comic Sans MS" pitchFamily="66" charset="0"/>
              </a:rPr>
              <a:t>28 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«</a:t>
            </a:r>
            <a:r>
              <a:rPr lang="ru-RU" dirty="0" smtClean="0">
                <a:solidFill>
                  <a:srgbClr val="C00000"/>
                </a:solidFill>
                <a:latin typeface="Comic Sans MS" pitchFamily="66" charset="0"/>
              </a:rPr>
              <a:t>Огонёк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»</a:t>
            </a:r>
            <a:r>
              <a:rPr lang="ru-RU" dirty="0" smtClean="0">
                <a:solidFill>
                  <a:srgbClr val="C00000"/>
                </a:solidFill>
                <a:latin typeface="Comic Sans MS" pitchFamily="66" charset="0"/>
              </a:rPr>
              <a:t> города Бердска подготовили воспитатели группы №4 Завалишина Е.В и Шеменькова О.Е.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28728" y="1714488"/>
            <a:ext cx="628654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Comic Sans MS" pitchFamily="66" charset="0"/>
              </a:rPr>
              <a:t>Федеральный государственный стандарт в дошкольном образовании</a:t>
            </a:r>
            <a:endParaRPr lang="ru-RU" sz="40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imgpreview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607" y="0"/>
            <a:ext cx="9157213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71472" y="142852"/>
            <a:ext cx="807533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</a:rPr>
              <a:t>ЧТО ТАКОЕ </a:t>
            </a:r>
            <a:r>
              <a:rPr lang="en-US" sz="2400" b="1" dirty="0">
                <a:solidFill>
                  <a:srgbClr val="002060"/>
                </a:solidFill>
                <a:latin typeface="Comic Sans MS" pitchFamily="66" charset="0"/>
              </a:rPr>
              <a:t>«</a:t>
            </a:r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</a:rPr>
              <a:t>СТАНДАРТ</a:t>
            </a:r>
            <a:r>
              <a:rPr lang="en-US" sz="2400" b="1" dirty="0">
                <a:solidFill>
                  <a:srgbClr val="002060"/>
                </a:solidFill>
                <a:latin typeface="Comic Sans MS" pitchFamily="66" charset="0"/>
              </a:rPr>
              <a:t>»?</a:t>
            </a:r>
          </a:p>
          <a:p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  </a:t>
            </a:r>
            <a:r>
              <a:rPr lang="ru-RU" sz="2400" dirty="0">
                <a:latin typeface="Comic Sans MS" pitchFamily="66" charset="0"/>
              </a:rPr>
              <a:t>комплекс норм, правил, </a:t>
            </a:r>
          </a:p>
          <a:p>
            <a:r>
              <a:rPr lang="ru-RU" sz="2400" dirty="0">
                <a:latin typeface="Comic Sans MS" pitchFamily="66" charset="0"/>
              </a:rPr>
              <a:t>требований, которые </a:t>
            </a:r>
          </a:p>
          <a:p>
            <a:r>
              <a:rPr lang="ru-RU" sz="2400" dirty="0">
                <a:latin typeface="Comic Sans MS" pitchFamily="66" charset="0"/>
              </a:rPr>
              <a:t>устанавливаются на </a:t>
            </a:r>
          </a:p>
          <a:p>
            <a:r>
              <a:rPr lang="ru-RU" sz="2400" dirty="0">
                <a:latin typeface="Comic Sans MS" pitchFamily="66" charset="0"/>
              </a:rPr>
              <a:t>основе достижений </a:t>
            </a:r>
          </a:p>
          <a:p>
            <a:r>
              <a:rPr lang="ru-RU" sz="2400" dirty="0">
                <a:latin typeface="Comic Sans MS" pitchFamily="66" charset="0"/>
              </a:rPr>
              <a:t>науки, техники и </a:t>
            </a:r>
          </a:p>
          <a:p>
            <a:r>
              <a:rPr lang="ru-RU" sz="2400" dirty="0">
                <a:latin typeface="Comic Sans MS" pitchFamily="66" charset="0"/>
              </a:rPr>
              <a:t>передового </a:t>
            </a:r>
            <a:r>
              <a:rPr lang="ru-RU" sz="2400" dirty="0" smtClean="0">
                <a:latin typeface="Comic Sans MS" pitchFamily="66" charset="0"/>
              </a:rPr>
              <a:t>опыта. Федеральный </a:t>
            </a:r>
            <a:r>
              <a:rPr lang="ru-RU" sz="2400" dirty="0">
                <a:latin typeface="Comic Sans MS" pitchFamily="66" charset="0"/>
              </a:rPr>
              <a:t>государственный </a:t>
            </a:r>
          </a:p>
          <a:p>
            <a:r>
              <a:rPr lang="ru-RU" sz="2400" dirty="0">
                <a:latin typeface="Comic Sans MS" pitchFamily="66" charset="0"/>
              </a:rPr>
              <a:t>образовательный стандарт </a:t>
            </a:r>
          </a:p>
          <a:p>
            <a:r>
              <a:rPr lang="ru-RU" sz="2400" dirty="0">
                <a:latin typeface="Comic Sans MS" pitchFamily="66" charset="0"/>
              </a:rPr>
              <a:t>дошкольного образования</a:t>
            </a:r>
          </a:p>
          <a:p>
            <a:r>
              <a:rPr lang="ru-RU" sz="2400" dirty="0" smtClean="0">
                <a:latin typeface="Comic Sans MS" pitchFamily="66" charset="0"/>
              </a:rPr>
              <a:t>представляет </a:t>
            </a:r>
            <a:r>
              <a:rPr lang="ru-RU" sz="2400" dirty="0">
                <a:latin typeface="Comic Sans MS" pitchFamily="66" charset="0"/>
              </a:rPr>
              <a:t>собой совокупность </a:t>
            </a:r>
          </a:p>
          <a:p>
            <a:r>
              <a:rPr lang="ru-RU" sz="2400" dirty="0">
                <a:latin typeface="Comic Sans MS" pitchFamily="66" charset="0"/>
              </a:rPr>
              <a:t>требований, обязательных при </a:t>
            </a:r>
          </a:p>
          <a:p>
            <a:r>
              <a:rPr lang="ru-RU" sz="2400" dirty="0">
                <a:latin typeface="Comic Sans MS" pitchFamily="66" charset="0"/>
              </a:rPr>
              <a:t>реализации основной образовательной </a:t>
            </a:r>
          </a:p>
          <a:p>
            <a:r>
              <a:rPr lang="ru-RU" sz="2400" dirty="0">
                <a:latin typeface="Comic Sans MS" pitchFamily="66" charset="0"/>
              </a:rPr>
              <a:t>программы дошкольного образования </a:t>
            </a:r>
          </a:p>
          <a:p>
            <a:r>
              <a:rPr lang="ru-RU" sz="2400" dirty="0">
                <a:latin typeface="Comic Sans MS" pitchFamily="66" charset="0"/>
              </a:rPr>
              <a:t>образовательными учреждениями любой </a:t>
            </a:r>
          </a:p>
          <a:p>
            <a:r>
              <a:rPr lang="ru-RU" sz="2400" dirty="0">
                <a:latin typeface="Comic Sans MS" pitchFamily="66" charset="0"/>
              </a:rPr>
              <a:t>формы собственности и ведомственной </a:t>
            </a:r>
          </a:p>
          <a:p>
            <a:r>
              <a:rPr lang="ru-RU" sz="2400" dirty="0" smtClean="0">
                <a:latin typeface="Comic Sans MS" pitchFamily="66" charset="0"/>
              </a:rPr>
              <a:t>принадлежности. </a:t>
            </a:r>
            <a:endParaRPr lang="ru-RU" sz="2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imgpreview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607" y="0"/>
            <a:ext cx="9157213" cy="685799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357290" y="714356"/>
            <a:ext cx="592236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ФЕДЕРАЛЬНЫЙ  </a:t>
            </a: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ГОСУДАРСТВЕННЫЙ </a:t>
            </a:r>
          </a:p>
          <a:p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СТАНДАРТ  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ДОШКОЛЬНОГО </a:t>
            </a:r>
          </a:p>
          <a:p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ОБРАЗОВАНИЯ  (ДАЛЕЕ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«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СТАНДАРТ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»)</a:t>
            </a:r>
          </a:p>
          <a:p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  </a:t>
            </a:r>
          </a:p>
          <a:p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разработан на основе </a:t>
            </a:r>
          </a:p>
          <a:p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Конституции Российской </a:t>
            </a:r>
          </a:p>
          <a:p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Федерации и законодательства </a:t>
            </a:r>
          </a:p>
          <a:p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Российской Федерации с учетом </a:t>
            </a:r>
          </a:p>
          <a:p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Конвенции ООН о правах </a:t>
            </a:r>
          </a:p>
          <a:p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ребенка</a:t>
            </a:r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imgpreview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607" y="0"/>
            <a:ext cx="9157213" cy="685799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57158" y="0"/>
            <a:ext cx="848627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ФГОС  НАПРАВЛЕН  НА </a:t>
            </a:r>
          </a:p>
          <a:p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ДОСТИЖЕНИЕ  ЦЕЛЕЙ:</a:t>
            </a:r>
          </a:p>
          <a:p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●</a:t>
            </a:r>
            <a:r>
              <a:rPr lang="ru-RU" sz="2400" dirty="0" smtClean="0">
                <a:latin typeface="Comic Sans MS" pitchFamily="66" charset="0"/>
              </a:rPr>
              <a:t>повышение </a:t>
            </a:r>
            <a:r>
              <a:rPr lang="ru-RU" sz="2400" dirty="0">
                <a:latin typeface="Comic Sans MS" pitchFamily="66" charset="0"/>
              </a:rPr>
              <a:t>социального статуса дошкольного </a:t>
            </a:r>
          </a:p>
          <a:p>
            <a:r>
              <a:rPr lang="ru-RU" sz="2400" dirty="0">
                <a:latin typeface="Comic Sans MS" pitchFamily="66" charset="0"/>
              </a:rPr>
              <a:t>образования;</a:t>
            </a:r>
          </a:p>
          <a:p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</a:rPr>
              <a:t>●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ru-RU" sz="2400" dirty="0">
                <a:latin typeface="Comic Sans MS" pitchFamily="66" charset="0"/>
              </a:rPr>
              <a:t>обеспечение государством равенства возможностей </a:t>
            </a:r>
          </a:p>
          <a:p>
            <a:r>
              <a:rPr lang="ru-RU" sz="2400" dirty="0">
                <a:latin typeface="Comic Sans MS" pitchFamily="66" charset="0"/>
              </a:rPr>
              <a:t>для каждого ребенка в получении качественного </a:t>
            </a:r>
          </a:p>
          <a:p>
            <a:r>
              <a:rPr lang="ru-RU" sz="2400" dirty="0">
                <a:latin typeface="Comic Sans MS" pitchFamily="66" charset="0"/>
              </a:rPr>
              <a:t>дошкольного образования;</a:t>
            </a:r>
          </a:p>
          <a:p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</a:rPr>
              <a:t>●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ru-RU" sz="2400" dirty="0">
                <a:latin typeface="Comic Sans MS" pitchFamily="66" charset="0"/>
              </a:rPr>
              <a:t>обеспечение государственных гарантий уровня и </a:t>
            </a:r>
          </a:p>
          <a:p>
            <a:r>
              <a:rPr lang="ru-RU" sz="2400" dirty="0">
                <a:latin typeface="Comic Sans MS" pitchFamily="66" charset="0"/>
              </a:rPr>
              <a:t>качества дошкольного образования на основе </a:t>
            </a:r>
          </a:p>
          <a:p>
            <a:r>
              <a:rPr lang="ru-RU" sz="2400" dirty="0">
                <a:latin typeface="Comic Sans MS" pitchFamily="66" charset="0"/>
              </a:rPr>
              <a:t>единства обязательных требований к условиям </a:t>
            </a:r>
          </a:p>
          <a:p>
            <a:r>
              <a:rPr lang="ru-RU" sz="2400" dirty="0">
                <a:latin typeface="Comic Sans MS" pitchFamily="66" charset="0"/>
              </a:rPr>
              <a:t>реализации образовательных программ дошкольного </a:t>
            </a:r>
          </a:p>
          <a:p>
            <a:r>
              <a:rPr lang="ru-RU" sz="2400" dirty="0">
                <a:latin typeface="Comic Sans MS" pitchFamily="66" charset="0"/>
              </a:rPr>
              <a:t>образования, их структуре и результатам их </a:t>
            </a:r>
          </a:p>
          <a:p>
            <a:r>
              <a:rPr lang="ru-RU" sz="2400" dirty="0">
                <a:latin typeface="Comic Sans MS" pitchFamily="66" charset="0"/>
              </a:rPr>
              <a:t>освоения;</a:t>
            </a:r>
          </a:p>
          <a:p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</a:rPr>
              <a:t>●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ru-RU" sz="2400" dirty="0">
                <a:latin typeface="Comic Sans MS" pitchFamily="66" charset="0"/>
              </a:rPr>
              <a:t>сохранение единства образовательного </a:t>
            </a:r>
          </a:p>
          <a:p>
            <a:r>
              <a:rPr lang="ru-RU" sz="2400" dirty="0">
                <a:latin typeface="Comic Sans MS" pitchFamily="66" charset="0"/>
              </a:rPr>
              <a:t>пространства Российской Федерации относительно </a:t>
            </a:r>
          </a:p>
          <a:p>
            <a:r>
              <a:rPr lang="ru-RU" sz="2400" dirty="0">
                <a:latin typeface="Comic Sans MS" pitchFamily="66" charset="0"/>
              </a:rPr>
              <a:t>уровня дошкольного </a:t>
            </a:r>
            <a:r>
              <a:rPr lang="ru-RU" sz="2400" dirty="0" smtClean="0">
                <a:latin typeface="Comic Sans MS" pitchFamily="66" charset="0"/>
              </a:rPr>
              <a:t>образования </a:t>
            </a:r>
            <a:endParaRPr lang="ru-RU" sz="2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imgpreview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607" y="0"/>
            <a:ext cx="9157213" cy="685799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0" y="214290"/>
            <a:ext cx="9144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Comic Sans MS" pitchFamily="66" charset="0"/>
              </a:rPr>
              <a:t>ПРИНЦИПЫ </a:t>
            </a:r>
            <a:r>
              <a:rPr lang="ru-RU" b="1" dirty="0">
                <a:latin typeface="Comic Sans MS" pitchFamily="66" charset="0"/>
              </a:rPr>
              <a:t>ДОШКОЛЬНОГО </a:t>
            </a:r>
          </a:p>
          <a:p>
            <a:r>
              <a:rPr lang="ru-RU" b="1" dirty="0">
                <a:latin typeface="Comic Sans MS" pitchFamily="66" charset="0"/>
              </a:rPr>
              <a:t>ОБРАЗОВАНИЯ:</a:t>
            </a:r>
          </a:p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●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ru-RU" dirty="0">
                <a:latin typeface="Comic Sans MS" pitchFamily="66" charset="0"/>
              </a:rPr>
              <a:t>полноценное проживание ребенком всех этапов детства </a:t>
            </a:r>
          </a:p>
          <a:p>
            <a:r>
              <a:rPr lang="en-US" dirty="0">
                <a:latin typeface="Comic Sans MS" pitchFamily="66" charset="0"/>
              </a:rPr>
              <a:t>(</a:t>
            </a:r>
            <a:r>
              <a:rPr lang="ru-RU" dirty="0">
                <a:latin typeface="Comic Sans MS" pitchFamily="66" charset="0"/>
              </a:rPr>
              <a:t>младенческого, раннего и дошкольного возраста), обогащение </a:t>
            </a:r>
          </a:p>
          <a:p>
            <a:r>
              <a:rPr lang="en-US" dirty="0">
                <a:latin typeface="Comic Sans MS" pitchFamily="66" charset="0"/>
              </a:rPr>
              <a:t>(</a:t>
            </a:r>
            <a:r>
              <a:rPr lang="ru-RU" dirty="0">
                <a:latin typeface="Comic Sans MS" pitchFamily="66" charset="0"/>
              </a:rPr>
              <a:t>амплификация) детского развития;</a:t>
            </a:r>
          </a:p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●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ru-RU" dirty="0">
                <a:latin typeface="Comic Sans MS" pitchFamily="66" charset="0"/>
              </a:rPr>
              <a:t>построение образовательной деятельности на основе индивидуальных </a:t>
            </a:r>
          </a:p>
          <a:p>
            <a:r>
              <a:rPr lang="ru-RU" dirty="0">
                <a:latin typeface="Comic Sans MS" pitchFamily="66" charset="0"/>
              </a:rPr>
              <a:t>особенностей каждого ребенка, при котором сам ребенок становится </a:t>
            </a:r>
          </a:p>
          <a:p>
            <a:r>
              <a:rPr lang="ru-RU" dirty="0">
                <a:latin typeface="Comic Sans MS" pitchFamily="66" charset="0"/>
              </a:rPr>
              <a:t>активным в выборе содержания своего образования, становится </a:t>
            </a:r>
          </a:p>
          <a:p>
            <a:r>
              <a:rPr lang="ru-RU" dirty="0">
                <a:latin typeface="Comic Sans MS" pitchFamily="66" charset="0"/>
              </a:rPr>
              <a:t>субъектом образования (далее - индивидуализация дошкольного </a:t>
            </a:r>
          </a:p>
          <a:p>
            <a:r>
              <a:rPr lang="ru-RU" dirty="0">
                <a:latin typeface="Comic Sans MS" pitchFamily="66" charset="0"/>
              </a:rPr>
              <a:t>образования);</a:t>
            </a:r>
          </a:p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●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ru-RU" dirty="0">
                <a:latin typeface="Comic Sans MS" pitchFamily="66" charset="0"/>
              </a:rPr>
              <a:t>содействие и сотрудничество детей и взрослых, признание ребенка </a:t>
            </a:r>
          </a:p>
          <a:p>
            <a:r>
              <a:rPr lang="ru-RU" dirty="0">
                <a:latin typeface="Comic Sans MS" pitchFamily="66" charset="0"/>
              </a:rPr>
              <a:t>полноценным участником (субъектом) образовательных отношений;</a:t>
            </a:r>
          </a:p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●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ru-RU" dirty="0">
                <a:latin typeface="Comic Sans MS" pitchFamily="66" charset="0"/>
              </a:rPr>
              <a:t>поддержка инициативы детей в различных видах деятельности;</a:t>
            </a:r>
          </a:p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●</a:t>
            </a:r>
            <a:r>
              <a:rPr lang="ru-RU" dirty="0" smtClean="0">
                <a:latin typeface="Comic Sans MS" pitchFamily="66" charset="0"/>
              </a:rPr>
              <a:t>сотрудничество </a:t>
            </a:r>
            <a:r>
              <a:rPr lang="ru-RU" dirty="0">
                <a:latin typeface="Comic Sans MS" pitchFamily="66" charset="0"/>
              </a:rPr>
              <a:t>Организации с семьей;</a:t>
            </a:r>
          </a:p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●</a:t>
            </a:r>
            <a:r>
              <a:rPr lang="ru-RU" dirty="0" smtClean="0">
                <a:latin typeface="Comic Sans MS" pitchFamily="66" charset="0"/>
              </a:rPr>
              <a:t>приобщение </a:t>
            </a:r>
            <a:r>
              <a:rPr lang="ru-RU" dirty="0">
                <a:latin typeface="Comic Sans MS" pitchFamily="66" charset="0"/>
              </a:rPr>
              <a:t>детей к социокультурным нормам, традициям семьи, </a:t>
            </a:r>
          </a:p>
          <a:p>
            <a:r>
              <a:rPr lang="ru-RU" dirty="0">
                <a:latin typeface="Comic Sans MS" pitchFamily="66" charset="0"/>
              </a:rPr>
              <a:t>общества и государства;</a:t>
            </a:r>
          </a:p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●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ru-RU" dirty="0">
                <a:latin typeface="Comic Sans MS" pitchFamily="66" charset="0"/>
              </a:rPr>
              <a:t>формирование познавательных интересов и познавательных действий </a:t>
            </a:r>
          </a:p>
          <a:p>
            <a:r>
              <a:rPr lang="ru-RU" dirty="0">
                <a:latin typeface="Comic Sans MS" pitchFamily="66" charset="0"/>
              </a:rPr>
              <a:t>ребенка в различных видах деятельности;</a:t>
            </a:r>
          </a:p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●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ru-RU" dirty="0">
                <a:latin typeface="Comic Sans MS" pitchFamily="66" charset="0"/>
              </a:rPr>
              <a:t>возрастная адекватность дошкольного образования (соответствие </a:t>
            </a:r>
          </a:p>
          <a:p>
            <a:r>
              <a:rPr lang="ru-RU" dirty="0">
                <a:latin typeface="Comic Sans MS" pitchFamily="66" charset="0"/>
              </a:rPr>
              <a:t>условий, требований, методов возрасту и особенностям развития);</a:t>
            </a:r>
          </a:p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●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ru-RU" dirty="0">
                <a:latin typeface="Comic Sans MS" pitchFamily="66" charset="0"/>
              </a:rPr>
              <a:t>учет этнокультурной ситуации развития детей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imgpreview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608" y="4947"/>
            <a:ext cx="9150608" cy="685305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" y="142852"/>
            <a:ext cx="9144000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Comic Sans MS" pitchFamily="66" charset="0"/>
              </a:rPr>
              <a:t>В отличии от других образовательных стандартов, стандарт дошкольного образования не предусматривает проведение аттестации детей при освоении ими</a:t>
            </a:r>
          </a:p>
          <a:p>
            <a:r>
              <a:rPr lang="ru-RU" sz="2400" dirty="0" smtClean="0">
                <a:latin typeface="Comic Sans MS" pitchFamily="66" charset="0"/>
              </a:rPr>
              <a:t>о</a:t>
            </a:r>
            <a:r>
              <a:rPr lang="ru-RU" sz="2400" dirty="0" smtClean="0">
                <a:latin typeface="Comic Sans MS" pitchFamily="66" charset="0"/>
              </a:rPr>
              <a:t>бразовательных программ, а требования к результатам представлены в виде ориентиров:</a:t>
            </a:r>
          </a:p>
          <a:p>
            <a:endParaRPr lang="ru-RU" sz="2400" dirty="0" smtClean="0">
              <a:latin typeface="Comic Sans MS" pitchFamily="66" charset="0"/>
            </a:endParaRPr>
          </a:p>
          <a:p>
            <a:r>
              <a:rPr lang="ru-RU" sz="2800" b="1" dirty="0" smtClean="0">
                <a:solidFill>
                  <a:srgbClr val="FFFF00"/>
                </a:solidFill>
                <a:latin typeface="Comic Sans MS" pitchFamily="66" charset="0"/>
              </a:rPr>
              <a:t>Любознательность</a:t>
            </a:r>
          </a:p>
          <a:p>
            <a: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  <a:t>Уверенность в своих силах</a:t>
            </a:r>
          </a:p>
          <a:p>
            <a:r>
              <a:rPr lang="ru-RU" sz="2800" b="1" dirty="0" smtClean="0">
                <a:solidFill>
                  <a:srgbClr val="FFFF00"/>
                </a:solidFill>
                <a:latin typeface="Comic Sans MS" pitchFamily="66" charset="0"/>
              </a:rPr>
              <a:t>Положительное отношение к себе и другим</a:t>
            </a:r>
          </a:p>
          <a:p>
            <a: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  <a:t>Инициативность и самостоятельность ребёнка</a:t>
            </a:r>
          </a:p>
          <a:p>
            <a:r>
              <a:rPr lang="ru-RU" sz="2800" b="1" dirty="0" smtClean="0">
                <a:solidFill>
                  <a:srgbClr val="FFFF00"/>
                </a:solidFill>
                <a:latin typeface="Comic Sans MS" pitchFamily="66" charset="0"/>
              </a:rPr>
              <a:t>Активное взаимодействие со сверстниками и взрослыми</a:t>
            </a:r>
          </a:p>
          <a:p>
            <a: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  <a:t>Способность к фантазии, воображению и творчеству</a:t>
            </a:r>
          </a:p>
          <a:p>
            <a:r>
              <a:rPr lang="ru-RU" sz="2800" b="1" dirty="0" smtClean="0">
                <a:solidFill>
                  <a:srgbClr val="FFFF00"/>
                </a:solidFill>
                <a:latin typeface="Comic Sans MS" pitchFamily="66" charset="0"/>
              </a:rPr>
              <a:t>Способность к принятию самостоятельных решений</a:t>
            </a:r>
            <a:endParaRPr lang="ru-RU" sz="2800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 descr="imgpreview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608" y="4947"/>
            <a:ext cx="9150608" cy="685305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57158" y="428604"/>
            <a:ext cx="72152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FF00"/>
                </a:solidFill>
                <a:latin typeface="Comic Sans MS" pitchFamily="66" charset="0"/>
              </a:rPr>
              <a:t>Спасибо за внимание!!!</a:t>
            </a:r>
            <a:endParaRPr lang="ru-RU" sz="4800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597" y="1500174"/>
            <a:ext cx="87154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Comic Sans MS" pitchFamily="66" charset="0"/>
              </a:rPr>
              <a:t>Надеемся на Вашу помощь и поддержку, помните – родители</a:t>
            </a:r>
          </a:p>
          <a:p>
            <a:r>
              <a:rPr lang="ru-RU" sz="3600" dirty="0" smtClean="0">
                <a:latin typeface="Comic Sans MS" pitchFamily="66" charset="0"/>
              </a:rPr>
              <a:t>я</a:t>
            </a:r>
            <a:r>
              <a:rPr lang="ru-RU" sz="3600" dirty="0" smtClean="0">
                <a:latin typeface="Comic Sans MS" pitchFamily="66" charset="0"/>
              </a:rPr>
              <a:t>вляются равноправными участниками образовательного процесса!!!</a:t>
            </a:r>
            <a:endParaRPr lang="ru-RU" sz="3600" dirty="0">
              <a:latin typeface="Comic Sans MS" pitchFamily="66" charset="0"/>
            </a:endParaRPr>
          </a:p>
        </p:txBody>
      </p:sp>
      <p:pic>
        <p:nvPicPr>
          <p:cNvPr id="6" name="Рисунок 5" descr="0d15ff908063d9cdca64c713558641af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2132" y="3914775"/>
            <a:ext cx="3119438" cy="29432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Words>408</Words>
  <Application>Microsoft Office PowerPoint</Application>
  <PresentationFormat>Экран (4:3)</PresentationFormat>
  <Paragraphs>80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катя</dc:creator>
  <cp:lastModifiedBy>катя</cp:lastModifiedBy>
  <cp:revision>13</cp:revision>
  <dcterms:created xsi:type="dcterms:W3CDTF">2014-10-08T03:24:30Z</dcterms:created>
  <dcterms:modified xsi:type="dcterms:W3CDTF">2014-10-08T13:40:38Z</dcterms:modified>
</cp:coreProperties>
</file>