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8" r:id="rId23"/>
    <p:sldId id="329" r:id="rId24"/>
    <p:sldId id="330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DD0-101E-4E83-93D9-21F4A059A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19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D490-6F0B-4295-82FB-1D1AEEE76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5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BA32-B25F-4A74-ADAC-9643C623C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74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02B41-8C12-4E7C-B07A-CB8577765A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0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BF82-7D47-4C95-B5FB-7C6F8ECA0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48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1E4B-6606-4368-98DB-43464654A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10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565B-6531-4C69-B99C-FC661B1C4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97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7F71-E752-4715-81AB-C871362A32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7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328B-757C-49CA-83A9-51A50654CA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4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6576-AE6A-4235-B4C1-D85BE9C9F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4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9DC4-9113-44DB-BECF-46BB195C2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46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05A813A-7B6E-4A18-82C9-87BA5767AF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0" b="-2"/>
          <a:stretch>
            <a:fillRect/>
          </a:stretch>
        </p:blipFill>
        <p:spPr bwMode="auto">
          <a:xfrm>
            <a:off x="152400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386">
            <a:off x="7472363" y="868363"/>
            <a:ext cx="207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787906" y="2685011"/>
            <a:ext cx="577202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2700">
                  <a:solidFill>
                    <a:srgbClr val="0070C0"/>
                  </a:solidFill>
                </a:ln>
                <a:solidFill>
                  <a:srgbClr val="BE12A5"/>
                </a:solidFill>
                <a:latin typeface="Times New Roman" pitchFamily="18" charset="0"/>
                <a:cs typeface="Times New Roman" pitchFamily="18" charset="0"/>
              </a:rPr>
              <a:t>Помни, работник, везде и всегда:</a:t>
            </a:r>
            <a:br>
              <a:rPr lang="ru-RU" sz="3600" b="1" i="1" dirty="0">
                <a:ln w="12700">
                  <a:solidFill>
                    <a:srgbClr val="0070C0"/>
                  </a:solidFill>
                </a:ln>
                <a:solidFill>
                  <a:srgbClr val="BE12A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n w="12700">
                  <a:solidFill>
                    <a:srgbClr val="0070C0"/>
                  </a:solidFill>
                </a:ln>
                <a:solidFill>
                  <a:srgbClr val="BE12A5"/>
                </a:solidFill>
                <a:latin typeface="Times New Roman" pitchFamily="18" charset="0"/>
                <a:cs typeface="Times New Roman" pitchFamily="18" charset="0"/>
              </a:rPr>
              <a:t>Главное – это охрана труда!</a:t>
            </a:r>
          </a:p>
        </p:txBody>
      </p:sp>
      <p:pic>
        <p:nvPicPr>
          <p:cNvPr id="2053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5875"/>
            <a:ext cx="25606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1847850" y="5734050"/>
            <a:ext cx="460851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99"/>
                </a:solidFill>
              </a:rPr>
              <a:t>Презентацию составила инструктор по  физической культуре Благодаренко Галина Викторовна МБДОУЦРР № 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 rot="610257">
            <a:off x="7113588" y="1222375"/>
            <a:ext cx="3232150" cy="1754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Опасный производственный фактор</a:t>
            </a:r>
            <a:r>
              <a:rPr lang="ru-RU" altLang="ru-RU" sz="1800">
                <a:solidFill>
                  <a:srgbClr val="FF0000"/>
                </a:solidFill>
              </a:rPr>
              <a:t> — </a:t>
            </a:r>
            <a:r>
              <a:rPr lang="ru-RU" altLang="ru-RU" sz="1800"/>
              <a:t>производственный фактор, приводящий работника к травме </a:t>
            </a:r>
          </a:p>
        </p:txBody>
      </p:sp>
      <p:pic>
        <p:nvPicPr>
          <p:cNvPr id="11269" name="Picture 6" descr="ÐÐ°ÑÑÐ¸Ð½ÐºÐ¸ Ð¿Ð¾ Ð·Ð°Ð¿ÑÐ¾ÑÑ ÐÑÐµÐ´Ð½ÑÐ¹ Ð¿ÑÐ¾Ð¸Ð·Ð²Ð¾Ð´ÑÑÐ²ÐµÐ½Ð½ÑÐ¹ ÑÐ°ÐºÑÐ¾Ñ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005013"/>
            <a:ext cx="44656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422900" y="614363"/>
            <a:ext cx="2652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2292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6672263" y="476250"/>
            <a:ext cx="3887787" cy="535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труд прекрасен,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 шутку он опасен.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Убедись, что всё в порядке,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выходишь с детьми на зарядку.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Группу тщательно проверь,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снесли ли в группе дверь.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игрушки просмотри,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Несчастный случай предотврати.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сломан инвентарь,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его на склад затарь.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прогулке не зевай,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инструкции раздай,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вести себя прилично,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было всё отлично.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детишек увлеки.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безопасностью следи.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4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76250"/>
            <a:ext cx="3162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0763">
            <a:off x="1344613" y="2970213"/>
            <a:ext cx="38338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7464425" y="476250"/>
            <a:ext cx="2952750" cy="578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Непростой труд 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кастелянной,</a:t>
            </a:r>
            <a:endParaRPr lang="ru-RU" altLang="ru-RU" sz="18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в работе и в делах,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 не ведам в жизни страх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бывают здесь мгновенья,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конечно огорченья: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утюжком прижжёшь ручонку,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жалко нам девчонку.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шить- нужна  сноровка,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конечно, тренировка.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 пальцы убирай,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вещички подшивай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Осторожно с оверлогом,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Позаботься ты о многом.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здоровье береги,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 себе ты помоги.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7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0095">
            <a:off x="2332038" y="1638300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7104063" y="614363"/>
            <a:ext cx="3024187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Музыканты.</a:t>
            </a:r>
            <a:endParaRPr lang="ru-RU" altLang="ru-RU" sz="1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сохранить культуру,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Выключай аппаратуру.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 техникой следи,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не подводи.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Сквозняки не создавай,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Голосок свой не теряй.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787400"/>
            <a:ext cx="4197350" cy="279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3295650"/>
            <a:ext cx="4230688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2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7824788" y="476250"/>
            <a:ext cx="2663825" cy="3540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Прачечная</a:t>
            </a:r>
            <a:endParaRPr lang="ru-RU" altLang="ru-RU" sz="14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царица-гигиена,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 белья замена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 гудят машинки,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стирают всё: косынки,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постельное бельё,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такое бытиё.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Стирка, глажка у станка,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царила чистота.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везде, </a:t>
            </a:r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электроприборы,</a:t>
            </a:r>
            <a:endParaRPr lang="ru-RU" alt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стирались быстро шторы.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розетки проверяйте,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Включёными</a:t>
            </a: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оставляйте.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Ручки свои берегите,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утюг не обожгите.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15365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5265">
            <a:off x="2641600" y="1377950"/>
            <a:ext cx="44989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7086600" y="549275"/>
            <a:ext cx="325755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Бассейн.</a:t>
            </a:r>
            <a:endParaRPr lang="ru-RU" altLang="ru-RU" sz="18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Водоёме  не зевайте,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детьми вы успевайте.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Мокрый пол- не поскользнетесь,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чеку все находитесь.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Фены каждый день проверьте,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супер всё, поверьте.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2665">
            <a:off x="2227263" y="1714500"/>
            <a:ext cx="4392612" cy="292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 descr="PB270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5" y="3343275"/>
            <a:ext cx="3940175" cy="2954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7032625" y="836613"/>
            <a:ext cx="2951163" cy="3694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Дворник.</a:t>
            </a:r>
            <a:endParaRPr lang="ru-RU" altLang="ru-RU" sz="1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Дворник-целый день метёт,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лопатою гребёт,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директор чистоты,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 порядочком на ты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 в порядок приведёт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работу  то найдёт.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дадим ему совет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не было бы бед.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Инструктаж ты соблюдай,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Расслабляться не давай.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перчатки одевай.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943100"/>
            <a:ext cx="38957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7399338" y="906463"/>
            <a:ext cx="2943225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Сторожа.</a:t>
            </a:r>
            <a:endParaRPr lang="ru-RU" altLang="ru-RU" sz="1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 страже, на посту.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пускаете слезу,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заберётся вор,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дадите всем отпор.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порядком вы следите,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территории ходите, 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оба глаза вы глядите, 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 не упустите. 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Осторожность не помеха,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Гарантирует успех вам.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Продежурить до утра,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Утром вам домой пора.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Знайте, дома всех нас ждут.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труд полезен тут.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7" name="Picture 6" descr="ÐÐ°ÑÑÐ¸Ð½ÐºÐ¸ Ð¿Ð¾ Ð·Ð°Ð¿ÑÐ¾ÑÑ ÑÑÐ¾ÑÐ¾Ð¶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023">
            <a:off x="3195638" y="1270000"/>
            <a:ext cx="35210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7608888" y="549275"/>
            <a:ext cx="2808287" cy="535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Бухгалтерия</a:t>
            </a:r>
            <a:endParaRPr lang="ru-RU" altLang="ru-RU" sz="18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всегда кипит  – работа,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 всех идёт забота,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Посчитать зарплату нужно,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такая это служба,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Заказать продукты  надо,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Заключить договора.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там делаешь с утра,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Целый день все за компом,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девицы под окном.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 хоть вы вставайте,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Глазкам отдыхать давайте,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зарядкой не гнушайте, 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хондроз свой отгоняйте.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Уходя всё выключайте, 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розетки проверяйте.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1" name="Picture 6" descr="ÐÐ°ÑÑÐ¸Ð½ÐºÐ¸ Ð¿Ð¾ Ð·Ð°Ð¿ÑÐ¾ÑÑ Ð±ÑÑÐ³Ð°Ð»ÑÐµÑ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268413"/>
            <a:ext cx="4164012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620713"/>
            <a:ext cx="342106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796">
            <a:off x="1663700" y="3506788"/>
            <a:ext cx="361473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28">
            <a:off x="6450013" y="4181475"/>
            <a:ext cx="366236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979">
            <a:off x="4811713" y="2054225"/>
            <a:ext cx="373538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1"/>
          <p:cNvSpPr>
            <a:spLocks noChangeArrowheads="1"/>
          </p:cNvSpPr>
          <p:nvPr/>
        </p:nvSpPr>
        <p:spPr bwMode="auto">
          <a:xfrm>
            <a:off x="7194550" y="341313"/>
            <a:ext cx="3240088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Коридоры</a:t>
            </a:r>
            <a:endParaRPr lang="ru-RU" altLang="ru-RU" sz="18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ступенькам мы шагаем,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того не замечаем,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бывают те мгновенья,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мокрые ступени.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Ноги вы не повредите,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Осторожненько ходите.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ступенек не слетите.</a:t>
            </a:r>
          </a:p>
        </p:txBody>
      </p:sp>
      <p:pic>
        <p:nvPicPr>
          <p:cNvPr id="20488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260350"/>
            <a:ext cx="15605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1433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8183563" y="160338"/>
            <a:ext cx="2341562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Младшие воспитатели</a:t>
            </a:r>
            <a:r>
              <a:rPr lang="ru-RU" alt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1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кормите детишек,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Этих милых шалунишек,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Осторожно выходите,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 вёдра вы держите.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не сбились вы с пути 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 деток пропусти.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они как ураганы,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Пролетят- получат раны.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свами пострадают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 всех вас отвечают.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8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194175"/>
            <a:ext cx="2987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1300"/>
            <a:ext cx="31305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143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1429">
            <a:off x="1885950" y="777875"/>
            <a:ext cx="303371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657">
            <a:off x="6867525" y="2689225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346">
            <a:off x="5922963" y="4675188"/>
            <a:ext cx="26622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217613" y="2687638"/>
            <a:ext cx="148748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6888163" y="1628775"/>
            <a:ext cx="3240087" cy="297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сёстры.</a:t>
            </a:r>
            <a:endParaRPr lang="ru-RU" altLang="ru-RU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Если ты чуть-чуть хандришь,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У тебя не важный вид.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Обращайся к мед.сестричкам,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Милым ласковым сестричкам.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Ведь у них бесценен труд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Всем помогут там и тут.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Девочки везде летают,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И в два сада успевают.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8983">
            <a:off x="2200275" y="1749425"/>
            <a:ext cx="44132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9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5443538" y="5032375"/>
            <a:ext cx="14874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7248525" y="0"/>
            <a:ext cx="2879725" cy="392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Повара.</a:t>
            </a:r>
            <a:endParaRPr lang="ru-RU" altLang="ru-RU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Кто не спит здесь в ранний час,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Это повара у нас.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Жарят, парят и пекут,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Ох, не лёгкий это труд.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Будьте бдительны девчата,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Ведь у вас одна зарплата.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Ручки ножки берегите,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Паром их не обожгите,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Осторожно с кипятком,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он повсюду здесь кругом.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Хоть медицина и бесплатненько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 с ножами аккуратненько.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Сквозняки не создавайте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И здоровье не теряйте,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 себя оберегайте.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7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6344">
            <a:off x="1477963" y="893763"/>
            <a:ext cx="29892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88913"/>
            <a:ext cx="21955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904">
            <a:off x="1835150" y="3490913"/>
            <a:ext cx="37671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172">
            <a:off x="6870700" y="3690938"/>
            <a:ext cx="3241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84183">
            <a:off x="3327400" y="661988"/>
            <a:ext cx="3622675" cy="241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126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3395663"/>
            <a:ext cx="2460625" cy="327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126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8" y="3132138"/>
            <a:ext cx="3797300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7248525" y="500063"/>
            <a:ext cx="2879725" cy="352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Администрация.</a:t>
            </a:r>
            <a:endParaRPr lang="ru-RU" altLang="ru-RU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Каждый день  куда–то мчишься,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И за всё всегда боишься,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Защищая интересы,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Каждый день бывают стрессы.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Нервы нужно поберечь,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Успокоить свою речь.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Чтобы всем руководить,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Спокойнее нужно быть.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422900" y="614363"/>
            <a:ext cx="2652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604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4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283" t="6973" r="3395" b="15013"/>
          <a:stretch>
            <a:fillRect/>
          </a:stretch>
        </p:blipFill>
        <p:spPr bwMode="auto">
          <a:xfrm>
            <a:off x="3630613" y="855663"/>
            <a:ext cx="6481762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919288" y="476250"/>
            <a:ext cx="14160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554207" y="1018764"/>
            <a:ext cx="3094840" cy="3046988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состав системы охраны труда входят следующие элементы: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Техника безопасности;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Производственная санитария;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Система организационных мероприятий и технических средств, предотвращающих или уменьшающих воздействие на работающих вредных производственных факторов.</a:t>
            </a:r>
          </a:p>
        </p:txBody>
      </p:sp>
      <p:pic>
        <p:nvPicPr>
          <p:cNvPr id="6" name="Picture 2" descr="ÐÐ°ÑÑÐ¸Ð½ÐºÐ¸ Ð¿Ð¾ Ð·Ð°Ð¿ÑÐ¾ÑÑ Ð±ÐµÐ·Ð¾Ð¿Ð°ÑÐ½ÑÐ¹ ÑÑÑÐ´ Ð² Ð´Ð¾Ñ Ð¸Ð½ÑÐ¾ÑÐ¼Ð°ÑÐ¸Ñ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47" y="476673"/>
            <a:ext cx="3975515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492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16088" y="246063"/>
            <a:ext cx="15605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741738" y="914400"/>
            <a:ext cx="2808287" cy="3570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Гигиена труда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характеризуется как профилактическая медицина, изучающая условия и характер труда, их влияние на здоровье и функциональное состояние человека. направленные на профилактику вредного и опасного воздействия факторов производственной среды и трудового процесса на работающих.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7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13560" r="23170" b="15645"/>
          <a:stretch>
            <a:fillRect/>
          </a:stretch>
        </p:blipFill>
        <p:spPr bwMode="auto">
          <a:xfrm>
            <a:off x="7032625" y="620713"/>
            <a:ext cx="33956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868488" y="404813"/>
            <a:ext cx="2995612" cy="15303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Calibri" panose="020F0502020204030204"/>
              </a:rPr>
              <a:t>ВНИМАНИЕ!!!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latin typeface="Calibri" panose="020F0502020204030204"/>
              </a:rPr>
              <a:t>Если ты в ТБ беспечен,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latin typeface="Calibri" panose="020F0502020204030204"/>
              </a:rPr>
              <a:t>Лист больничный обеспечен.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latin typeface="Calibri" panose="020F0502020204030204"/>
              </a:rPr>
              <a:t>В шлёпках в скользких не ходи,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latin typeface="Calibri" panose="020F0502020204030204"/>
              </a:rPr>
              <a:t>Обувь срочно подбери.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AutoShape 2" descr="Картинки по запросу больничный лист">
            <a:extLst>
              <a:ext uri="{FF2B5EF4-FFF2-40B4-BE49-F238E27FC236}"/>
            </a:extLst>
          </p:cNvPr>
          <p:cNvSpPr>
            <a:spLocks noChangeAspect="1" noChangeArrowheads="1"/>
          </p:cNvSpPr>
          <p:nvPr/>
        </p:nvSpPr>
        <p:spPr bwMode="auto">
          <a:xfrm>
            <a:off x="1639888" y="749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197" name="Picture 2" descr="Картинки по запросу больничный ли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700213"/>
            <a:ext cx="30511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артинки по запросу доктор с пациентом хирург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312">
            <a:off x="7047056" y="1884436"/>
            <a:ext cx="3539545" cy="2359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847850" y="333375"/>
            <a:ext cx="16319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87938" y="179388"/>
            <a:ext cx="4032250" cy="1014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Электробезопасность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— состояние защищённости работника от вредного и опасного воздействия электротока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46" name="Picture 6" descr="Картинки по запросу роз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903288"/>
            <a:ext cx="243363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ÐÐ°ÑÑÐ¸Ð½ÐºÐ¸ Ð¿Ð¾ Ð·Ð°Ð¿ÑÐ¾ÑÑ Ð³Ð»Ð°Ð´Ð¸Ð»ÑÐ½Ð°Ñ Ð¼Ð°ÑÐ¸Ð½Ð° Ð² Ð´ÐµÑÑÐºÐ¾Ð¼ ÑÐ°Ð´Ñ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01">
            <a:off x="8564563" y="1528763"/>
            <a:ext cx="1889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8" t="38503" r="-2"/>
          <a:stretch>
            <a:fillRect/>
          </a:stretch>
        </p:blipFill>
        <p:spPr bwMode="auto">
          <a:xfrm rot="481477">
            <a:off x="7804150" y="4219575"/>
            <a:ext cx="1811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ÐÐ°ÑÑÐ¸Ð½ÐºÐ¸ Ð¿Ð¾ Ð·Ð°Ð¿ÑÐ¾ÑÑ ÑÑÑÐ³ Ð¿Ð½Ð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0365">
            <a:off x="5851525" y="3043238"/>
            <a:ext cx="181133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29277" r="30716"/>
          <a:stretch>
            <a:fillRect/>
          </a:stretch>
        </p:blipFill>
        <p:spPr bwMode="auto">
          <a:xfrm rot="-913733">
            <a:off x="1909763" y="2101850"/>
            <a:ext cx="20955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ÐÐ°ÑÑÐ¸Ð½ÐºÐ¸ Ð¿Ð¾ Ð·Ð°Ð¿ÑÐ¾ÑÑ ÑÐµÐ½ ÐºÐ°ÑÑÐ¸Ð½ÐºÐ° Ð¿Ð½Ð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364" flipH="1">
            <a:off x="4338638" y="2147888"/>
            <a:ext cx="13509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ÐÐ°ÑÑÐ¸Ð½ÐºÐ¸ Ð¿Ð¾ Ð·Ð°Ð¿ÑÐ¾ÑÑ ÐºÐ¾Ð¼Ð¿ÑÑÑÐµÑ ÐºÐ°ÑÑÐ¸Ð½ÐºÐ° Ð¿Ð½Ð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747" flipH="1">
            <a:off x="2849563" y="4048125"/>
            <a:ext cx="25876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847850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33775" y="1135063"/>
            <a:ext cx="3425825" cy="2830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- состояние объекта, при котором исключается возможность пожара, а в случае его возгорания предотвращения воздействия на людей опасных факторов пожара и обеспечивается защита материальных ценностей;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Состояние защищённости жизненно важных интересов личности и общества от аварий.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4" name="Picture 6" descr="Картинки по запросу пожарный щит пнг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09600"/>
            <a:ext cx="37449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648075" y="1549400"/>
            <a:ext cx="5688013" cy="2030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Управление безопасностью труда</a:t>
            </a:r>
            <a:r>
              <a:rPr lang="ru-RU" altLang="ru-RU" sz="1800">
                <a:solidFill>
                  <a:srgbClr val="FF0000"/>
                </a:solidFill>
              </a:rPr>
              <a:t> </a:t>
            </a:r>
            <a:r>
              <a:rPr lang="ru-RU" altLang="ru-RU" sz="1800"/>
              <a:t>— организация работы по обеспечению безопасности, снижению травматизма и аварийности, профессиональных заболеваний, </a:t>
            </a:r>
            <a:r>
              <a:rPr lang="ru-RU" altLang="ru-RU" sz="1800" b="1">
                <a:solidFill>
                  <a:srgbClr val="FF0000"/>
                </a:solidFill>
              </a:rPr>
              <a:t>улучшению условий труда</a:t>
            </a:r>
            <a:r>
              <a:rPr lang="ru-RU" altLang="ru-RU" sz="1800">
                <a:solidFill>
                  <a:srgbClr val="FF0000"/>
                </a:solidFill>
              </a:rPr>
              <a:t> </a:t>
            </a:r>
            <a:r>
              <a:rPr lang="ru-RU" altLang="ru-RU" sz="1800"/>
              <a:t>на основе комплекса задач по </a:t>
            </a:r>
            <a:r>
              <a:rPr lang="ru-RU" altLang="ru-RU" sz="1800" b="1">
                <a:solidFill>
                  <a:srgbClr val="FF0000"/>
                </a:solidFill>
              </a:rPr>
              <a:t>созданию безопасных и безвредных условий труда.</a:t>
            </a:r>
            <a:r>
              <a:rPr lang="ru-RU" altLang="ru-RU" sz="18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Картинки по запросу эмблема профсоюзных работников российской федераци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573">
            <a:off x="1774825" y="333375"/>
            <a:ext cx="14874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367213" y="828675"/>
            <a:ext cx="4537075" cy="923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Вредный производственный фактор</a:t>
            </a:r>
            <a:r>
              <a:rPr lang="ru-RU" altLang="ru-RU" sz="1800">
                <a:solidFill>
                  <a:srgbClr val="FF0000"/>
                </a:solidFill>
              </a:rPr>
              <a:t> </a:t>
            </a:r>
            <a:r>
              <a:rPr lang="ru-RU" altLang="ru-RU" sz="1800"/>
              <a:t>— производственный фактор,   приводящий к  заболеванию работника;</a:t>
            </a:r>
          </a:p>
        </p:txBody>
      </p:sp>
      <p:pic>
        <p:nvPicPr>
          <p:cNvPr id="10245" name="Picture 6" descr="ÐÐ°ÑÑÐ¸Ð½ÐºÐ¸ Ð¿Ð¾ Ð·Ð°Ð¿ÑÐ¾ÑÑ ÐÑÐµÐ´Ð½ÑÐ¹ Ð¿ÑÐ¾Ð¸Ð·Ð²Ð¾Ð´ÑÑÐ²ÐµÐ½Ð½ÑÐ¹ ÑÐ°ÐºÑÐ¾Ñ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374900"/>
            <a:ext cx="448945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805</Words>
  <Application>Microsoft Office PowerPoint</Application>
  <PresentationFormat>Произвольный</PresentationFormat>
  <Paragraphs>189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Blagodarenko</dc:creator>
  <cp:lastModifiedBy>Administrator</cp:lastModifiedBy>
  <cp:revision>7</cp:revision>
  <dcterms:created xsi:type="dcterms:W3CDTF">2018-05-02T23:13:13Z</dcterms:created>
  <dcterms:modified xsi:type="dcterms:W3CDTF">2018-05-07T13:08:06Z</dcterms:modified>
</cp:coreProperties>
</file>