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1" r:id="rId12"/>
    <p:sldId id="270" r:id="rId13"/>
    <p:sldId id="266" r:id="rId14"/>
    <p:sldId id="276" r:id="rId15"/>
    <p:sldId id="272" r:id="rId16"/>
    <p:sldId id="273" r:id="rId17"/>
    <p:sldId id="274" r:id="rId18"/>
    <p:sldId id="275" r:id="rId19"/>
    <p:sldId id="282" r:id="rId20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516096-BA86-4A24-B19E-7D2AF87D39C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94F18A-9790-4952-B38E-008C8138760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049C5F-5A67-4B86-AD4A-346C18C8398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2C1C87-9ACB-45FF-83D4-FB3AF87D456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7F1BCD-6673-41B7-AE7A-F373C70E548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073C0-28AC-43D8-B719-6181283A7D3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049C5F-5A67-4B86-AD4A-346C18C8398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651173-8C0E-45B6-A4EC-E51D28E722F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049C5F-5A67-4B86-AD4A-346C18C8398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A2A3CD-B877-4A72-A4A2-C4C069C37A2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A5A310-343C-47B3-82C3-6EA56073DE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37B011-BF73-4F39-811C-76B173EF4AC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049C5F-5A67-4B86-AD4A-346C18C8398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25727">
            <a:off x="1349541" y="539420"/>
            <a:ext cx="7035219" cy="457080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1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Готовность ребёнка к школе   </a:t>
            </a:r>
            <a:endParaRPr kumimoji="0" lang="ru-RU" sz="6600" b="0" i="1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6215063"/>
            <a:ext cx="6172200" cy="160338"/>
          </a:xfrm>
        </p:spPr>
        <p:txBody>
          <a:bodyPr vert="horz" wrap="square" lIns="91440" tIns="45720" rIns="91440" bIns="45720" numCol="1" anchor="b" anchorCtr="0" compatLnSpc="1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3417888"/>
            <a:ext cx="3821113" cy="324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534670" y="5213350"/>
            <a:ext cx="38163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Семенюк С.П.</a:t>
            </a:r>
            <a:endParaRPr lang="ru-RU" alt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2022г</a:t>
            </a:r>
            <a:endParaRPr lang="ru-RU" alt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Социальная готовность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362950" cy="5715000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80000"/>
              </a:lnSpc>
            </a:pP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приспособленность;</a:t>
            </a: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делиться вещами;</a:t>
            </a:r>
            <a:endParaRPr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дать и принять, получить удовольствие о совместной игры, понимать другого и считаться с ним;</a:t>
            </a:r>
            <a:endParaRPr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принятые в школе нормы и соответствовать им;</a:t>
            </a:r>
            <a:endParaRPr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855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понимать, что в школе разные правила;</a:t>
            </a:r>
            <a:endParaRPr sz="2200" b="1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понимать, что с учителем разговаривают иначе, чем с товарищем;</a:t>
            </a:r>
            <a:endParaRPr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контролировать желания, гнев;</a:t>
            </a: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926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коллективе (взаимодействие и соревнование)</a:t>
            </a:r>
            <a:endParaRPr sz="2200" b="1" dirty="0">
              <a:solidFill>
                <a:srgbClr val="9262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sz="2200" dirty="0">
                <a:solidFill>
                  <a:srgbClr val="9262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b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ребенок должен понять отличие между правилами и    нормами, знакомыми ему по дому и детсаду, и школьными, и научиться принимать эти изменения</a:t>
            </a:r>
            <a:endParaRPr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987675" y="4652963"/>
            <a:ext cx="2786063" cy="571500"/>
          </a:xfrm>
          <a:prstGeom prst="downArrow">
            <a:avLst>
              <a:gd name="adj1" fmla="val 50000"/>
              <a:gd name="adj2" fmla="val 45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817296" cy="65405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Эмоциональная готовность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7467600" cy="5545138"/>
          </a:xfrm>
        </p:spPr>
        <p:txBody>
          <a:bodyPr vert="horz" wrap="square" lIns="91440" tIns="45720" rIns="91440" bIns="45720" numCol="1" anchor="t" anchorCtr="0" compatLnSpc="1"/>
          <a:p>
            <a:pPr marL="609600" eaLnBrk="1" hangingPunct="1">
              <a:lnSpc>
                <a:spcPct val="80000"/>
              </a:lnSpc>
            </a:pPr>
            <a:endParaRPr sz="2000" dirty="0">
              <a:solidFill>
                <a:srgbClr val="00B050"/>
              </a:solidFill>
            </a:endParaRPr>
          </a:p>
          <a:p>
            <a:pPr marL="609600" eaLnBrk="1" hangingPunct="1">
              <a:lnSpc>
                <a:spcPct val="80000"/>
              </a:lnSpc>
            </a:pPr>
            <a:r>
              <a:rPr sz="2000" dirty="0">
                <a:solidFill>
                  <a:srgbClr val="00B050"/>
                </a:solidFill>
              </a:rPr>
              <a:t> </a:t>
            </a:r>
            <a:r>
              <a:rPr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требованиям  школы</a:t>
            </a:r>
            <a:endParaRPr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eaLnBrk="1" hangingPunct="1">
              <a:lnSpc>
                <a:spcPct val="80000"/>
              </a:lnSpc>
            </a:pPr>
            <a:r>
              <a:rPr sz="2000" b="1" dirty="0">
                <a:solidFill>
                  <a:srgbClr val="C87D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принимать критику, соревнование, давление; </a:t>
            </a:r>
            <a:endParaRPr sz="2000" b="1" dirty="0">
              <a:solidFill>
                <a:srgbClr val="C87D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eaLnBrk="1" hangingPunct="1">
              <a:lnSpc>
                <a:spcPct val="80000"/>
              </a:lnSpc>
            </a:pPr>
            <a:r>
              <a:rPr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 ребенка познать самого себя, свою значимость, переход от зависимости к самостоятельности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eaLnBrk="1" hangingPunct="1">
              <a:lnSpc>
                <a:spcPct val="80000"/>
              </a:lnSpc>
            </a:pPr>
            <a:r>
              <a:rPr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уверенности в себе, веры ребенка в то, что он сможет справиться в школе</a:t>
            </a:r>
            <a:endParaRPr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eaLnBrk="1" hangingPunct="1">
              <a:lnSpc>
                <a:spcPct val="80000"/>
              </a:lnSpc>
            </a:pPr>
            <a:r>
              <a:rPr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пониманию своего места среди других: другой тоже хочет и имеет право;</a:t>
            </a: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успехам, развитие уровня желаний, умение принимать удачи и неудачи на пути к исполнению желаний;</a:t>
            </a: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откладывать исполнение желания без чувства неудовлетворенности и унижения;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eaLnBrk="1" hangingPunct="1">
              <a:lnSpc>
                <a:spcPct val="80000"/>
              </a:lnSpc>
            </a:pPr>
            <a:r>
              <a:rPr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преодолевать отчаяние, проблемы и разочарования и продолжать учиться</a:t>
            </a:r>
            <a:endParaRPr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eaLnBrk="1" hangingPunct="1">
              <a:lnSpc>
                <a:spcPct val="80000"/>
              </a:lnSpc>
            </a:pPr>
            <a:r>
              <a:rPr sz="2000" b="1" dirty="0">
                <a:solidFill>
                  <a:srgbClr val="A27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принимать авторитет, выполнять указания с позитивным чувством.</a:t>
            </a:r>
            <a:endParaRPr sz="2000" b="1" dirty="0">
              <a:solidFill>
                <a:srgbClr val="A27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750"/>
            <a:ext cx="8712968" cy="5715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Педагогическая готовность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7467600" cy="5857875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80000"/>
              </a:lnSpc>
            </a:pP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буквы     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Различает звуки на слух       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запас слов       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 в пределах 10      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элементарный запас знаний по математике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подготовленной к письму рукой       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правильно держать ручку, карандаш      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навыком рисования карандашом      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обращаться со школьными принадлежностями      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приготовиться к уроку      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элементарными навыками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самообслуживания (умеет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переодеться, знает,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его вещи).       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Аккуратен в одежде       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Воспитанный</a:t>
            </a:r>
            <a:endParaRPr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b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1863" y="3860800"/>
            <a:ext cx="2886075" cy="2840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Готовность родителей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908050"/>
            <a:ext cx="8064500" cy="5545138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80000"/>
              </a:lnSpc>
            </a:pPr>
            <a:endParaRPr sz="2200" dirty="0"/>
          </a:p>
          <a:p>
            <a:pPr eaLnBrk="1" hangingPunct="1">
              <a:lnSpc>
                <a:spcPct val="80000"/>
              </a:lnSpc>
            </a:pPr>
            <a:endParaRPr sz="2200" dirty="0"/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время поддерживать ребенка; </a:t>
            </a: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сопереживать с ребёнком тяжёлые моменты;</a:t>
            </a:r>
            <a:endParaRPr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удержаться   от замечаний и претензий;</a:t>
            </a:r>
            <a:endParaRPr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C87D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 к ребёнку крайне деликатно;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разговаривать, искренне интересоваться  мыслями маленького школьника, его чувствами, а не только тем, сделал ли он уроки и что ел на обед;</a:t>
            </a:r>
            <a:endParaRPr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с уважением к педагогу</a:t>
            </a:r>
            <a:endParaRPr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200" dirty="0"/>
              <a:t>                                 </a:t>
            </a:r>
            <a:br>
              <a:rPr sz="2200" dirty="0"/>
            </a:br>
            <a:endParaRPr sz="22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200" dirty="0">
                <a:solidFill>
                  <a:srgbClr val="7030A0"/>
                </a:solidFill>
              </a:rPr>
              <a:t>   </a:t>
            </a:r>
            <a:endParaRPr sz="2200" dirty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sz="2200" b="1" dirty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сложности ребенок сможет преодолеть   достаточно быстро и легко</a:t>
            </a:r>
            <a:br>
              <a:rPr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916238" y="4470400"/>
            <a:ext cx="3571875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274638"/>
            <a:ext cx="9361041" cy="99412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Портрет идеального первоклассника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611188" y="2276475"/>
            <a:ext cx="7313613" cy="4197350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внимание        </a:t>
            </a:r>
            <a:endParaRPr lang="ru-RU" altLang="ru-RU"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Умеющий думать     </a:t>
            </a:r>
            <a:endParaRPr lang="ru-RU" altLang="ru-RU"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Умеющий делать выводы        </a:t>
            </a:r>
            <a:endParaRPr lang="ru-RU" altLang="ru-RU"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Умеющий фантазировать      </a:t>
            </a:r>
            <a:endParaRPr lang="ru-RU" altLang="ru-RU"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Наблюдательный        </a:t>
            </a:r>
            <a:endParaRPr lang="ru-RU" altLang="ru-RU"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развита речь, умение выразить свои мысли      </a:t>
            </a:r>
            <a:endParaRPr lang="ru-RU" altLang="ru-RU"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ориентироваться на пространстве листа бумаги</a:t>
            </a:r>
            <a:endParaRPr lang="ru-RU" altLang="ru-RU"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altLang="ru-RU" sz="2700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1314450"/>
            <a:ext cx="3854450" cy="261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7467600" cy="5973763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 на обучение       </a:t>
            </a:r>
            <a:endParaRPr lang="ru-RU" altLang="ru-RU" sz="23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к серьезной работе      </a:t>
            </a:r>
            <a:endParaRPr lang="ru-RU" altLang="ru-RU" sz="23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Учится с интересом      </a:t>
            </a:r>
            <a:endParaRPr lang="ru-RU" altLang="ru-RU" sz="23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Хочет узнавать новое      </a:t>
            </a:r>
            <a:endParaRPr lang="ru-RU" altLang="ru-RU" sz="23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Любит думать     </a:t>
            </a:r>
            <a:endParaRPr lang="ru-RU" altLang="ru-RU" sz="23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Аккуратный, бережно обращается со школьными принадлежностями       </a:t>
            </a:r>
            <a:endParaRPr lang="ru-RU" altLang="ru-RU" sz="23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Проявляет интерес к самым разнообразным вопросам жизни</a:t>
            </a:r>
            <a:endParaRPr lang="ru-RU" altLang="ru-RU" sz="23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sz="2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боится вступать в новый коллектив        </a:t>
            </a:r>
            <a:endParaRPr sz="2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sz="2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боится обращаться с вопросами к учителю       </a:t>
            </a:r>
            <a:endParaRPr sz="2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sz="2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Понимает мимику учителя       </a:t>
            </a:r>
            <a:endParaRPr sz="2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br>
              <a:rPr lang="ru-RU" altLang="ru-RU" sz="2300" dirty="0"/>
            </a:br>
            <a:r>
              <a:rPr lang="ru-RU" altLang="ru-RU" sz="2300" dirty="0"/>
              <a:t>                                        </a:t>
            </a:r>
            <a:endParaRPr lang="ru-RU" altLang="ru-RU" sz="23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79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7763" y="4221163"/>
            <a:ext cx="2703512" cy="252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428625"/>
            <a:ext cx="8856663" cy="6045200"/>
          </a:xfrm>
        </p:spPr>
        <p:txBody>
          <a:bodyPr vert="horz" wrap="square" lIns="91440" tIns="45720" rIns="91440" bIns="45720" numCol="1" anchor="t" anchorCtr="0" compatLnSpc="1"/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управлять своим поведением  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Собранный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Сосредоточен на выполнении задания не очень интересного, но очень нужного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выдерживать напряжение в работе 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Способен сделать усилие воли  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поставить "надо" выше желания "хочу"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Способен слушать и выполнять требования учителя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 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Усидчивый  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Умеющий настроиться на работу,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None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это необходимо</a:t>
            </a:r>
            <a:br>
              <a:rPr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br>
              <a:rPr sz="2700" dirty="0"/>
            </a:br>
            <a:endParaRPr sz="2700" dirty="0"/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788" y="3716338"/>
            <a:ext cx="2505075" cy="300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640763" cy="6284913"/>
          </a:xfrm>
        </p:spPr>
        <p:txBody>
          <a:bodyPr vert="horz" wrap="square" lIns="91440" tIns="45720" rIns="91440" bIns="45720" numCol="1" anchor="t" anchorCtr="0" compatLnSpc="1"/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слышать интонацию голоса учителя  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Дорожит отношением к нему учителя  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чувством дистанции к взрослым 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свои поступки  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Соблюдающий необходимые нормы приличия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Умеет говорить свободно, не стесняясь 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Общительный                                                 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Скромный в общении  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отзывчивый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Уважающий себя 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Уважающий товарищей 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Уважающий родителей     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Добрый                                    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sz="27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Отзывчивый к просьбам товарищей</a:t>
            </a:r>
            <a:endParaRPr sz="27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Хорошее  состояние здоровья!</a:t>
            </a:r>
            <a:endParaRPr sz="27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425" y="2708275"/>
            <a:ext cx="2857500" cy="2643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899592" y="980728"/>
            <a:ext cx="76444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  <a:endParaRPr kumimoji="0" lang="ru-RU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98688" y="2852738"/>
            <a:ext cx="4271963" cy="3017838"/>
          </a:xfrm>
          <a:prstGeom prst="rect">
            <a:avLst/>
          </a:prstGeom>
          <a:noFill/>
          <a:ln w="9525" cmpd="dbl">
            <a:solidFill>
              <a:schemeClr val="accent1">
                <a:lumMod val="75000"/>
                <a:alpha val="21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Готовность к   школе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7467600" cy="5116513"/>
          </a:xfrm>
        </p:spPr>
        <p:txBody>
          <a:bodyPr vert="horz" wrap="square" lIns="91440" tIns="45720" rIns="91440" bIns="45720" numCol="1" anchor="t" anchorCtr="0" compatLnSpc="1"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.Анатомо – физиологическая</a:t>
            </a:r>
            <a:endParaRPr lang="ru-RU" alt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.Психологическая</a:t>
            </a:r>
            <a:endParaRPr lang="ru-RU" alt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</a:t>
            </a:r>
            <a:endParaRPr lang="ru-RU" alt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endParaRPr lang="ru-RU" alt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Волевая</a:t>
            </a:r>
            <a:endParaRPr lang="ru-RU" alt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</a:t>
            </a:r>
            <a:endParaRPr lang="ru-RU" alt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.Речевая</a:t>
            </a:r>
            <a:endParaRPr lang="ru-RU" alt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.Педагогическая</a:t>
            </a:r>
            <a:endParaRPr lang="ru-RU" altLang="ru-RU" sz="36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2205038"/>
            <a:ext cx="3649662" cy="3630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398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100" b="1" i="1" u="none" strike="noStrike" kern="120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Анатомо</a:t>
            </a:r>
            <a:r>
              <a:rPr kumimoji="0" lang="ru-RU" sz="31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физиологическая</a:t>
            </a:r>
            <a:br>
              <a:rPr kumimoji="0" lang="ru-RU" sz="31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1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готовность</a:t>
            </a:r>
            <a:endParaRPr kumimoji="0" lang="ru-RU" sz="3100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5330825"/>
          </a:xfrm>
        </p:spPr>
        <p:txBody>
          <a:bodyPr vert="horz" wrap="square" lIns="91440" tIns="45720" rIns="91440" bIns="45720" numCol="1" anchor="t" anchorCtr="0" compatLnSpc="1"/>
          <a:p>
            <a:pPr marL="273050"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Рост, вес, общее состояние здоровья</a:t>
            </a:r>
            <a:endParaRPr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2.Анатомо-физиологическая перестройка организма</a:t>
            </a:r>
            <a:endParaRPr sz="27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3.Качественные и структурные изменения головного мозга</a:t>
            </a:r>
            <a:endParaRPr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2700" b="1" dirty="0">
                <a:solidFill>
                  <a:srgbClr val="A27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4.Изменения в протекании нервных процессов</a:t>
            </a:r>
            <a:endParaRPr sz="2700" b="1" dirty="0">
              <a:solidFill>
                <a:srgbClr val="A27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волевых качеств, необходимых    будущему школьнику   </a:t>
            </a:r>
            <a:endParaRPr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 перестраивать своё поведение)                                </a:t>
            </a:r>
            <a:endParaRPr sz="27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3893344" y="680244"/>
            <a:ext cx="1357313" cy="7429500"/>
          </a:xfrm>
          <a:prstGeom prst="rightBrace">
            <a:avLst>
              <a:gd name="adj1" fmla="val 68525"/>
              <a:gd name="adj2" fmla="val 49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</a:t>
            </a: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Слабые стороны в </a:t>
            </a:r>
            <a:r>
              <a:rPr kumimoji="0" lang="ru-RU" sz="3600" b="1" i="1" u="none" strike="noStrike" kern="1200" cap="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анатомо</a:t>
            </a: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     физиологической готовности 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3"/>
          </a:xfrm>
        </p:spPr>
        <p:txBody>
          <a:bodyPr vert="horz" wrap="square" lIns="91440" tIns="45720" rIns="91440" bIns="45720" numCol="1" anchor="t" anchorCtr="0" compatLnSpc="1"/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истощение запаса энергии</a:t>
            </a:r>
            <a:endParaRPr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искривления позвоночника</a:t>
            </a:r>
            <a:endParaRPr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sz="3000" b="1" dirty="0">
                <a:solidFill>
                  <a:srgbClr val="A27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Искривление костей руки</a:t>
            </a:r>
            <a:endParaRPr sz="3000" b="1" dirty="0">
              <a:solidFill>
                <a:srgbClr val="A27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режима дня.</a:t>
            </a:r>
            <a:endParaRPr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Дозированные нагрузки</a:t>
            </a:r>
            <a:endParaRPr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 сколиоза</a:t>
            </a:r>
            <a:endParaRPr sz="3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071813" y="3071813"/>
            <a:ext cx="2428875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9563" y="2576513"/>
            <a:ext cx="2152650" cy="3816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274638"/>
            <a:ext cx="8784976" cy="65405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Психологическая готовность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043863" cy="5616575"/>
          </a:xfrm>
        </p:spPr>
        <p:txBody>
          <a:bodyPr vert="horz" wrap="square" lIns="91440" tIns="45720" rIns="91440" bIns="45720" numCol="1" anchor="t" anchorCtr="0" compatLnSpc="1"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готовность: развитие кругозора, запаса конкретных знаний</a:t>
            </a:r>
            <a:endParaRPr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осведомленность и социально-бытовой ориентировка; </a:t>
            </a:r>
            <a:endParaRPr sz="1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представления об окружающем мире; </a:t>
            </a:r>
            <a:endParaRPr sz="1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sz="1900" b="1" dirty="0">
                <a:solidFill>
                  <a:srgbClr val="6C4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уровне возраста основных познавательных процессов – внимания, памяти, мышления, восприятия;</a:t>
            </a:r>
            <a:endParaRPr sz="1900" b="1" dirty="0">
              <a:solidFill>
                <a:srgbClr val="6C4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уровне возраста временных представлений и взаиморасположении предметов в пространстве</a:t>
            </a:r>
            <a:endParaRPr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sz="1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 активность;</a:t>
            </a:r>
            <a:b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sz="19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темп деятельности, работоспособность, умение доводить начатое дело до конца;</a:t>
            </a:r>
            <a:b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900" b="1" dirty="0">
                <a:solidFill>
                  <a:srgbClr val="C87D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знаниям, процессу их получения за счет дополнительных усилий;</a:t>
            </a:r>
            <a:endParaRPr sz="1900" b="1" dirty="0">
              <a:solidFill>
                <a:srgbClr val="C87D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на слух разговорной речью и способность к пониманию и применению символов;</a:t>
            </a:r>
            <a:endParaRPr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и общей координации движений: тонких движений руки и зрительно-двигательных координаций</a:t>
            </a:r>
            <a:endParaRPr sz="1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sz="3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110676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Мотивационная (личностная)   </a:t>
            </a:r>
            <a:b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готовность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93713" y="1398588"/>
            <a:ext cx="8280400" cy="5060950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dirty="0"/>
              <a:t> </a:t>
            </a:r>
            <a:endParaRPr lang="ru-RU" altLang="ru-RU" sz="3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altLang="ru-RU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altLang="ru-RU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позиция школьника</a:t>
            </a:r>
            <a:endParaRPr lang="ru-RU" altLang="ru-RU" sz="3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ru-RU" altLang="ru-RU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altLang="ru-RU" sz="30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000375" y="1357313"/>
            <a:ext cx="785813" cy="642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750594" y="1250156"/>
            <a:ext cx="785813" cy="714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2843213" y="3921125"/>
            <a:ext cx="2571750" cy="642938"/>
          </a:xfrm>
          <a:prstGeom prst="downArrow">
            <a:avLst>
              <a:gd name="adj1" fmla="val 50000"/>
              <a:gd name="adj2" fmla="val 52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7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7650" y="4332288"/>
            <a:ext cx="2546350" cy="23066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368" name="Таблица 15367"/>
          <p:cNvGraphicFramePr/>
          <p:nvPr/>
        </p:nvGraphicFramePr>
        <p:xfrm>
          <a:off x="468313" y="2133600"/>
          <a:ext cx="7848600" cy="1619250"/>
        </p:xfrm>
        <a:graphic>
          <a:graphicData uri="http://schemas.openxmlformats.org/drawingml/2006/table">
            <a:tbl>
              <a:tblPr/>
              <a:tblGrid>
                <a:gridCol w="3652838"/>
                <a:gridCol w="4195762"/>
              </a:tblGrid>
              <a:tr h="1619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ru-RU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</a:t>
                      </a:r>
                      <a:endParaRPr lang="ru-RU" alt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ru-RU" altLang="ru-RU"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ребёнок хочет идти в школу, потому что там интересно(он хочет много узнать) 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7" marR="91437" marT="45677" marB="4567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</a:t>
                      </a:r>
                      <a:endParaRPr lang="ru-RU" alt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Font typeface="Wingdings" panose="05000000000000000000" pitchFamily="2" charset="2"/>
                        <a:buNone/>
                      </a:pPr>
                      <a:r>
                        <a:rPr lang="ru-RU" altLang="ru-RU"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ребёнка появится</a:t>
                      </a:r>
                      <a:endParaRPr lang="ru-RU" altLang="ru-RU"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Font typeface="Wingdings" panose="05000000000000000000" pitchFamily="2" charset="2"/>
                        <a:buNone/>
                      </a:pPr>
                      <a:r>
                        <a:rPr lang="ru-RU" altLang="ru-RU"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ранец, тетради, учебники и т.д.</a:t>
                      </a:r>
                      <a:endParaRPr lang="ru-RU" altLang="ru-RU"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ru-RU" altLang="en-US" sz="2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7" marR="91437" marT="45677" marB="4567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7467600" cy="5715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Волевая готовность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075613" cy="5402263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90000"/>
              </a:lnSpc>
            </a:pP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способен поставить цель;</a:t>
            </a:r>
            <a:endParaRPr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решение;</a:t>
            </a:r>
            <a:endParaRPr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наметить план действия, исполнить его;</a:t>
            </a:r>
            <a:endParaRPr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определенные усилия в случае преодоления препятствия;</a:t>
            </a:r>
            <a:endParaRPr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b="1" dirty="0">
                <a:solidFill>
                  <a:srgbClr val="D2A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результат своего действия</a:t>
            </a:r>
            <a:endParaRPr b="1" dirty="0">
              <a:solidFill>
                <a:srgbClr val="D2A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dirty="0">
              <a:solidFill>
                <a:srgbClr val="D2A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dirty="0">
              <a:solidFill>
                <a:srgbClr val="D2A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dirty="0">
                <a:solidFill>
                  <a:srgbClr val="D2A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поступки</a:t>
            </a:r>
            <a:endParaRPr dirty="0">
              <a:solidFill>
                <a:srgbClr val="D2A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dirty="0">
                <a:solidFill>
                  <a:srgbClr val="D2A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solidFill>
                <a:srgbClr val="D2A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dirty="0">
              <a:solidFill>
                <a:srgbClr val="D2A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dirty="0"/>
          </a:p>
        </p:txBody>
      </p:sp>
      <p:sp>
        <p:nvSpPr>
          <p:cNvPr id="4" name="Стрелка вниз 3"/>
          <p:cNvSpPr/>
          <p:nvPr/>
        </p:nvSpPr>
        <p:spPr>
          <a:xfrm>
            <a:off x="4572000" y="4437063"/>
            <a:ext cx="2714625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9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4165600"/>
            <a:ext cx="2592387" cy="2632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25487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Коммуникативная готовность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23850" y="1292225"/>
            <a:ext cx="7467600" cy="5259388"/>
          </a:xfrm>
        </p:spPr>
        <p:txBody>
          <a:bodyPr vert="horz" wrap="square" lIns="91440" tIns="45720" rIns="91440" bIns="45720" anchor="t" anchorCtr="0"/>
          <a:p>
            <a:pPr marL="273050" indent="-273050" eaLnBrk="1" hangingPunct="1">
              <a:buFont typeface="Wingdings" panose="05000000000000000000" pitchFamily="2" charset="2"/>
              <a:buNone/>
            </a:pPr>
            <a:endParaRPr lang="ru-RU" altLang="ru-RU" dirty="0"/>
          </a:p>
          <a:p>
            <a:pPr marL="273050" indent="-273050" eaLnBrk="1" hangingPunct="1">
              <a:buFont typeface="Wingdings" panose="05000000000000000000" pitchFamily="2" charset="2"/>
              <a:buNone/>
            </a:pPr>
            <a:endParaRPr lang="ru-RU" altLang="ru-RU" dirty="0"/>
          </a:p>
          <a:p>
            <a:pPr marL="273050" indent="-273050"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 </a:t>
            </a:r>
            <a:endParaRPr lang="ru-RU" alt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5132388" y="1357313"/>
            <a:ext cx="642938" cy="642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786063" y="1357313"/>
            <a:ext cx="714375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14" name="Таблица 17413"/>
          <p:cNvGraphicFramePr/>
          <p:nvPr/>
        </p:nvGraphicFramePr>
        <p:xfrm>
          <a:off x="755650" y="2168525"/>
          <a:ext cx="7632700" cy="2520950"/>
        </p:xfrm>
        <a:graphic>
          <a:graphicData uri="http://schemas.openxmlformats.org/drawingml/2006/table">
            <a:tbl>
              <a:tblPr/>
              <a:tblGrid>
                <a:gridCol w="3679825"/>
                <a:gridCol w="3952875"/>
              </a:tblGrid>
              <a:tr h="2520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общение со взрослыми</a:t>
                      </a:r>
                      <a:endParaRPr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sz="2000" b="1" dirty="0">
                          <a:solidFill>
                            <a:srgbClr val="7C4B3B"/>
                          </a:solidFill>
                          <a:latin typeface="Franklin Gothic Book" pitchFamily="34" charset="0"/>
                        </a:rPr>
                        <a:t>уметь общаться со</a:t>
                      </a:r>
                      <a:endParaRPr sz="2000" b="1" dirty="0">
                        <a:solidFill>
                          <a:srgbClr val="7C4B3B"/>
                        </a:solidFill>
                        <a:latin typeface="Franklin Gothic Book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7C4B3B"/>
                          </a:solidFill>
                          <a:latin typeface="Franklin Gothic Book" pitchFamily="34" charset="0"/>
                        </a:rPr>
                        <a:t>взрослым собеседником</a:t>
                      </a:r>
                      <a:endParaRPr sz="2000" b="1" dirty="0">
                        <a:solidFill>
                          <a:srgbClr val="7C4B3B"/>
                        </a:solidFill>
                        <a:latin typeface="Franklin Gothic Book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7C4B3B"/>
                          </a:solidFill>
                          <a:latin typeface="Franklin Gothic Book" pitchFamily="34" charset="0"/>
                        </a:rPr>
                        <a:t>(осознание контекста общения)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8" marR="91438" marT="45732" marB="4573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общение со сверстниками</a:t>
                      </a:r>
                      <a:endParaRPr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sz="2000" b="1" dirty="0">
                          <a:solidFill>
                            <a:srgbClr val="7C4B3B"/>
                          </a:solidFill>
                          <a:latin typeface="Franklin Gothic Book" pitchFamily="34" charset="0"/>
                        </a:rPr>
                        <a:t>уметь договариваться</a:t>
                      </a:r>
                      <a:endParaRPr sz="2000" b="1" dirty="0">
                        <a:solidFill>
                          <a:srgbClr val="7C4B3B"/>
                        </a:solidFill>
                        <a:latin typeface="Franklin Gothic Book" pitchFamily="34" charset="0"/>
                      </a:endParaRPr>
                    </a:p>
                    <a:p>
                      <a:pPr lvl="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sz="2000" b="1" dirty="0">
                          <a:solidFill>
                            <a:srgbClr val="7C4B3B"/>
                          </a:solidFill>
                          <a:latin typeface="Franklin Gothic Book" pitchFamily="34" charset="0"/>
                        </a:rPr>
                        <a:t>уметь кооперироваться</a:t>
                      </a:r>
                      <a:endParaRPr sz="2000" b="1" dirty="0">
                        <a:solidFill>
                          <a:srgbClr val="7C4B3B"/>
                        </a:solidFill>
                        <a:latin typeface="Franklin Gothic Book" pitchFamily="34" charset="0"/>
                      </a:endParaRPr>
                    </a:p>
                    <a:p>
                      <a:pPr lvl="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sz="2000" b="1" dirty="0">
                          <a:solidFill>
                            <a:srgbClr val="7C4B3B"/>
                          </a:solidFill>
                          <a:latin typeface="Franklin Gothic Book" pitchFamily="34" charset="0"/>
                        </a:rPr>
                        <a:t>спокойно чувствовать</a:t>
                      </a:r>
                      <a:endParaRPr sz="2000" b="1" dirty="0">
                        <a:solidFill>
                          <a:srgbClr val="7C4B3B"/>
                        </a:solidFill>
                        <a:latin typeface="Franklin Gothic Book" pitchFamily="34" charset="0"/>
                      </a:endParaRPr>
                    </a:p>
                    <a:p>
                      <a:pPr lvl="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sz="2000" b="1" dirty="0">
                          <a:solidFill>
                            <a:srgbClr val="7C4B3B"/>
                          </a:solidFill>
                          <a:latin typeface="Franklin Gothic Book" pitchFamily="34" charset="0"/>
                        </a:rPr>
                        <a:t>себя в условиях конкуренции  </a:t>
                      </a:r>
                      <a:endParaRPr sz="2000" b="1" dirty="0">
                        <a:solidFill>
                          <a:srgbClr val="7C4B3B"/>
                        </a:solidFill>
                        <a:latin typeface="Franklin Gothic Book" pitchFamily="34" charset="0"/>
                      </a:endParaRPr>
                    </a:p>
                    <a:p>
                      <a:pPr lvl="0" eaLnBrk="1" hangingPunct="1">
                        <a:buChar char="-"/>
                      </a:pPr>
                      <a:endParaRPr lang="ru-RU" altLang="en-US" sz="2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8" marR="91438" marT="45732" marB="4573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7422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4149725"/>
            <a:ext cx="3700462" cy="252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Речевая готовность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972425" cy="5330825"/>
          </a:xfrm>
        </p:spPr>
        <p:txBody>
          <a:bodyPr vert="horz" wrap="square" lIns="91440" tIns="45720" rIns="91440" bIns="45720" numCol="1" anchor="t" anchorCtr="0" compatLnSpc="1"/>
          <a:p>
            <a:pPr eaLnBrk="1" hangingPunct="1">
              <a:lnSpc>
                <a:spcPct val="80000"/>
              </a:lnSpc>
            </a:pPr>
            <a:r>
              <a:rPr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общаться в диалоге,</a:t>
            </a:r>
            <a:endParaRPr sz="2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уметь задавать вопросы,</a:t>
            </a:r>
            <a:endParaRPr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на вопросы, </a:t>
            </a:r>
            <a:endParaRPr sz="2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dirty="0">
                <a:solidFill>
                  <a:srgbClr val="D2A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навык пересказа,</a:t>
            </a:r>
            <a:endParaRPr sz="2500" b="1" dirty="0">
              <a:solidFill>
                <a:srgbClr val="D2A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обладать </a:t>
            </a:r>
            <a:r>
              <a:rPr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обширным словарем, </a:t>
            </a:r>
            <a:endParaRPr sz="2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обладать</a:t>
            </a:r>
            <a:r>
              <a:rPr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грамматического строя речи,</a:t>
            </a:r>
            <a:endParaRPr sz="25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dirty="0">
                <a:solidFill>
                  <a:srgbClr val="6C4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обладать </a:t>
            </a:r>
            <a:r>
              <a:rPr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dirty="0">
                <a:solidFill>
                  <a:srgbClr val="6C4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связным высказыванием, </a:t>
            </a:r>
            <a:endParaRPr sz="2500" b="1" dirty="0">
              <a:solidFill>
                <a:srgbClr val="6C4C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обладать  элементами</a:t>
            </a:r>
            <a:endParaRPr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монологической речи. </a:t>
            </a:r>
            <a:endParaRPr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sz="2500" dirty="0">
                <a:solidFill>
                  <a:srgbClr val="002060"/>
                </a:solidFill>
              </a:rPr>
              <a:t>   </a:t>
            </a:r>
            <a:br>
              <a:rPr sz="2500" dirty="0"/>
            </a:br>
            <a:endParaRPr sz="25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500" dirty="0"/>
              <a:t>                   </a:t>
            </a:r>
            <a:endParaRPr sz="25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2500" dirty="0"/>
              <a:t>                           </a:t>
            </a:r>
            <a:r>
              <a:rPr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 произношения</a:t>
            </a:r>
            <a:br>
              <a:rPr sz="2500" dirty="0"/>
            </a:br>
            <a:endParaRPr sz="25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786063" y="4643438"/>
            <a:ext cx="2928938" cy="571500"/>
          </a:xfrm>
          <a:prstGeom prst="downArrow">
            <a:avLst>
              <a:gd name="adj1" fmla="val 50000"/>
              <a:gd name="adj2" fmla="val 59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6838" y="3500438"/>
            <a:ext cx="2482850" cy="307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7016</Words>
  <Application>WPS Presentation</Application>
  <PresentationFormat>Экран (4:3)</PresentationFormat>
  <Paragraphs>237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SimSun</vt:lpstr>
      <vt:lpstr>Wingdings</vt:lpstr>
      <vt:lpstr>Franklin Gothic Medium</vt:lpstr>
      <vt:lpstr>Gubbi</vt:lpstr>
      <vt:lpstr>Wingdings 2</vt:lpstr>
      <vt:lpstr>Wingdings 2</vt:lpstr>
      <vt:lpstr>Times New Roman</vt:lpstr>
      <vt:lpstr>Wingdings</vt:lpstr>
      <vt:lpstr>Franklin Gothic Book</vt:lpstr>
      <vt:lpstr>Microsoft YaHei</vt:lpstr>
      <vt:lpstr>Droid Sans Fallback</vt:lpstr>
      <vt:lpstr>Arial Unicode MS</vt:lpstr>
      <vt:lpstr>Calibri</vt:lpstr>
      <vt:lpstr>Трек</vt:lpstr>
      <vt:lpstr>Готовность ребёнка к школе   </vt:lpstr>
      <vt:lpstr>              Готовность к   школе</vt:lpstr>
      <vt:lpstr>Анатомо – физиологическая                       готовность</vt:lpstr>
      <vt:lpstr>            Слабые стороны в анатомо –      физиологической готовности </vt:lpstr>
      <vt:lpstr>    Психологическая готовность</vt:lpstr>
      <vt:lpstr>         Мотивационная (личностная)                         готовность</vt:lpstr>
      <vt:lpstr>                  Волевая готовность</vt:lpstr>
      <vt:lpstr>          Коммуникативная готовность</vt:lpstr>
      <vt:lpstr>                 Речевая готовность</vt:lpstr>
      <vt:lpstr>            Социальная готовность</vt:lpstr>
      <vt:lpstr>         Эмоциональная готовность</vt:lpstr>
      <vt:lpstr>            Педагогическая готовность</vt:lpstr>
      <vt:lpstr>                 Готовность родителей</vt:lpstr>
      <vt:lpstr>    Портрет идеального первоклассника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ребёнка к школе</dc:title>
  <dc:creator>Юрий</dc:creator>
  <cp:lastModifiedBy>vadim</cp:lastModifiedBy>
  <cp:revision>107</cp:revision>
  <dcterms:created xsi:type="dcterms:W3CDTF">2023-03-28T14:09:49Z</dcterms:created>
  <dcterms:modified xsi:type="dcterms:W3CDTF">2023-03-28T14:09:49Z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