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7" r:id="rId4"/>
    <p:sldId id="296" r:id="rId5"/>
    <p:sldId id="282" r:id="rId6"/>
    <p:sldId id="257" r:id="rId7"/>
    <p:sldId id="258" r:id="rId8"/>
    <p:sldId id="310" r:id="rId9"/>
    <p:sldId id="261" r:id="rId10"/>
    <p:sldId id="262" r:id="rId11"/>
    <p:sldId id="263" r:id="rId12"/>
    <p:sldId id="298" r:id="rId13"/>
    <p:sldId id="299" r:id="rId14"/>
    <p:sldId id="264" r:id="rId15"/>
    <p:sldId id="265" r:id="rId16"/>
    <p:sldId id="301" r:id="rId17"/>
    <p:sldId id="300" r:id="rId18"/>
    <p:sldId id="288" r:id="rId19"/>
    <p:sldId id="289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71" r:id="rId28"/>
    <p:sldId id="291" r:id="rId29"/>
    <p:sldId id="292" r:id="rId30"/>
    <p:sldId id="293" r:id="rId31"/>
    <p:sldId id="280" r:id="rId32"/>
    <p:sldId id="281" r:id="rId33"/>
    <p:sldId id="277" r:id="rId34"/>
    <p:sldId id="309" r:id="rId35"/>
    <p:sldId id="274" r:id="rId36"/>
    <p:sldId id="284" r:id="rId37"/>
    <p:sldId id="283" r:id="rId38"/>
  </p:sldIdLst>
  <p:sldSz cx="9144000" cy="6858000" type="screen4x3"/>
  <p:notesSz cx="6858000" cy="9144000"/>
  <p:defaultTextStyle>
    <a:defPPr>
      <a:defRPr lang="lv-LV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6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lv-LV" altLang="ru-RU" dirty="0"/>
              <a:t>Click to edit Master title style</a:t>
            </a:r>
            <a:endParaRPr lang="lv-LV" altLang="ru-RU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lv-LV" altLang="ru-RU" dirty="0"/>
              <a:t>Click to edit Master text styles</a:t>
            </a:r>
            <a:endParaRPr lang="lv-LV" altLang="ru-RU" dirty="0"/>
          </a:p>
          <a:p>
            <a:pPr lvl="1"/>
            <a:r>
              <a:rPr lang="lv-LV" altLang="ru-RU" dirty="0"/>
              <a:t>Second level</a:t>
            </a:r>
            <a:endParaRPr lang="lv-LV" altLang="ru-RU" dirty="0"/>
          </a:p>
          <a:p>
            <a:pPr lvl="2"/>
            <a:r>
              <a:rPr lang="lv-LV" altLang="ru-RU" dirty="0"/>
              <a:t>Third level</a:t>
            </a:r>
            <a:endParaRPr lang="lv-LV" altLang="ru-RU" dirty="0"/>
          </a:p>
          <a:p>
            <a:pPr lvl="3"/>
            <a:r>
              <a:rPr lang="lv-LV" altLang="ru-RU" dirty="0"/>
              <a:t>Fourth level</a:t>
            </a:r>
            <a:endParaRPr lang="lv-LV" altLang="ru-RU" dirty="0"/>
          </a:p>
          <a:p>
            <a:pPr lvl="4"/>
            <a:r>
              <a:rPr lang="lv-LV" altLang="ru-RU" dirty="0"/>
              <a:t>Fifth level</a:t>
            </a:r>
            <a:endParaRPr lang="lv-LV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3A4CE2-72CB-4CAC-A19B-6CBB6983EFCE}" type="slidenum">
              <a:rPr kumimoji="0" lang="lv-LV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lv-LV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hyperlink" Target="http://www.pravda.ru/photo/report/album-643/4/" TargetMode="Externa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67639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ЗНАКОМСТВО С ТЕАТРОМ 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051" name="Rectangle 7"/>
          <p:cNvSpPr/>
          <p:nvPr/>
        </p:nvSpPr>
        <p:spPr>
          <a:xfrm>
            <a:off x="611188" y="1196975"/>
            <a:ext cx="8229600" cy="16557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ru-RU" sz="7200" b="1" dirty="0">
              <a:solidFill>
                <a:schemeClr val="hlink"/>
              </a:solidFill>
            </a:endParaRPr>
          </a:p>
        </p:txBody>
      </p:sp>
      <p:pic>
        <p:nvPicPr>
          <p:cNvPr id="6" name="Содержимое 5" descr="37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6912768" cy="466743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6632"/>
            <a:ext cx="6400800" cy="1905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КУКЛЫ-ПЕРЧАТКИ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1267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4163" y="549275"/>
            <a:ext cx="3194050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33600"/>
            <a:ext cx="3424238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6632"/>
            <a:ext cx="7704856" cy="1905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ПАЛЬЧИКОВЫЕ КУКЛЫ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Picture 6" descr="https://znaika.com.ua/upload/images_znaika/151705754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35375" y="1152525"/>
            <a:ext cx="5184775" cy="529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6632"/>
            <a:ext cx="7704856" cy="1905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ТРОСТЕВЫЕ КУКЛЫ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1844675"/>
            <a:ext cx="4379913" cy="328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3357563"/>
            <a:ext cx="4884737" cy="325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КУКЛЫ</a:t>
            </a:r>
            <a:r>
              <a:rPr kumimoji="0" lang="en-US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</a:t>
            </a:r>
            <a:r>
              <a:rPr kumimoji="0" lang="en-US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МАРИОНЕТКИ</a:t>
            </a:r>
            <a:endParaRPr kumimoji="0" lang="lv-LV" altLang="ru-RU" sz="48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3213100"/>
            <a:ext cx="4643438" cy="348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557338"/>
            <a:ext cx="5624513" cy="2951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-32049" y="505089"/>
            <a:ext cx="9144000" cy="1143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ТЕАТР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ТЕНЕЙ</a:t>
            </a:r>
            <a:endParaRPr kumimoji="0" lang="lv-LV" altLang="ru-RU" sz="48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5363" name="Picture 6" descr="Жан-Люк Пансо — человек-театр. (Фото Виктории Ивлевой)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7950" y="3141663"/>
            <a:ext cx="5562600" cy="3575050"/>
          </a:xfrm>
          <a:ln/>
        </p:spPr>
      </p:pic>
      <p:pic>
        <p:nvPicPr>
          <p:cNvPr id="6" name="Picture 2" descr="https://cdn2.static1-sima-land.com/items/1988821/1/70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6838"/>
            <a:ext cx="4087813" cy="310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Афиша</a:t>
            </a:r>
            <a:br>
              <a:rPr kumimoji="0" lang="ru-RU" altLang="ru-RU" sz="48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 театром висят театральные афиши</a:t>
            </a:r>
            <a:endParaRPr kumimoji="0" lang="lv-LV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8" y="1196975"/>
            <a:ext cx="4773612" cy="331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3228975"/>
            <a:ext cx="4556125" cy="347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10"/>
          <p:cNvSpPr/>
          <p:nvPr/>
        </p:nvSpPr>
        <p:spPr>
          <a:xfrm>
            <a:off x="2209800" y="549275"/>
            <a:ext cx="4419600" cy="1395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lv-LV" altLang="ru-RU" sz="3000" b="1" dirty="0">
              <a:solidFill>
                <a:schemeClr val="tx2"/>
              </a:solidFill>
            </a:endParaRPr>
          </a:p>
        </p:txBody>
      </p:sp>
      <p:sp>
        <p:nvSpPr>
          <p:cNvPr id="17411" name="Прямоугольник 1"/>
          <p:cNvSpPr/>
          <p:nvPr/>
        </p:nvSpPr>
        <p:spPr>
          <a:xfrm>
            <a:off x="1476375" y="260350"/>
            <a:ext cx="6262688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4800" b="1" dirty="0">
                <a:solidFill>
                  <a:srgbClr val="FFFF00"/>
                </a:solidFill>
              </a:rPr>
              <a:t>Как попасть в театр</a:t>
            </a:r>
            <a:endParaRPr lang="ru-RU" altLang="ru-RU" sz="4800" b="1" dirty="0"/>
          </a:p>
        </p:txBody>
      </p:sp>
      <p:sp>
        <p:nvSpPr>
          <p:cNvPr id="7" name="Текст 10"/>
          <p:cNvSpPr txBox="1"/>
          <p:nvPr/>
        </p:nvSpPr>
        <p:spPr>
          <a:xfrm>
            <a:off x="4645025" y="1860550"/>
            <a:ext cx="4041775" cy="6540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anose="05020102010507070707"/>
              <a:buNone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потом зайти в гардероб и раздеться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Содержимое 13" descr="IMGP0167bi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8163" y="2713038"/>
            <a:ext cx="4681537" cy="350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Содержимое 1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13038"/>
            <a:ext cx="4176713" cy="3509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1825625"/>
            <a:ext cx="45720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Сначала надо купить билет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кассе театра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ndAc>
      <p:stSnd loop="1">
        <p:snd r:embed="rId3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04849"/>
            <a:ext cx="9144000" cy="43814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Какой</a:t>
            </a:r>
            <a: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театр</a:t>
            </a:r>
            <a: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изнутри</a:t>
            </a:r>
            <a:b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lv-LV" alt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Заголовок 6"/>
          <p:cNvSpPr txBox="1"/>
          <p:nvPr/>
        </p:nvSpPr>
        <p:spPr>
          <a:xfrm>
            <a:off x="457200" y="704850"/>
            <a:ext cx="8229600" cy="779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4400" dirty="0">
              <a:solidFill>
                <a:srgbClr val="FFFF00"/>
              </a:solidFill>
            </a:endParaRPr>
          </a:p>
        </p:txBody>
      </p:sp>
      <p:sp>
        <p:nvSpPr>
          <p:cNvPr id="18436" name="Текст 7"/>
          <p:cNvSpPr txBox="1"/>
          <p:nvPr/>
        </p:nvSpPr>
        <p:spPr>
          <a:xfrm>
            <a:off x="536575" y="1366838"/>
            <a:ext cx="4040188" cy="657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/>
            <a:r>
              <a:rPr lang="ru-RU" altLang="ru-RU" dirty="0"/>
              <a:t>В театре есть фойе</a:t>
            </a:r>
            <a:endParaRPr lang="ru-RU" altLang="ru-RU" dirty="0"/>
          </a:p>
        </p:txBody>
      </p:sp>
      <p:sp>
        <p:nvSpPr>
          <p:cNvPr id="18437" name="Текст 9"/>
          <p:cNvSpPr txBox="1"/>
          <p:nvPr/>
        </p:nvSpPr>
        <p:spPr>
          <a:xfrm>
            <a:off x="4645025" y="1860550"/>
            <a:ext cx="4041775" cy="6540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/>
            <a:endParaRPr lang="ru-RU" altLang="ru-RU" dirty="0"/>
          </a:p>
        </p:txBody>
      </p:sp>
      <p:pic>
        <p:nvPicPr>
          <p:cNvPr id="18438" name="Содержимое 11" descr="thumb_7660_news_big.jpe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2565400"/>
            <a:ext cx="4040188" cy="3671888"/>
          </a:xfrm>
          <a:ln/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538" y="1687513"/>
            <a:ext cx="4410075" cy="3311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825500"/>
            <a:ext cx="9144000" cy="3175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Какой</a:t>
            </a:r>
            <a: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театр</a:t>
            </a:r>
            <a: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изнутри</a:t>
            </a:r>
            <a:br>
              <a:rPr kumimoji="0" lang="ru-RU" alt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lv-LV" alt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Заголовок 6"/>
          <p:cNvSpPr txBox="1"/>
          <p:nvPr/>
        </p:nvSpPr>
        <p:spPr>
          <a:xfrm>
            <a:off x="457200" y="704850"/>
            <a:ext cx="8229600" cy="7794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4400" dirty="0">
              <a:solidFill>
                <a:srgbClr val="FFFF00"/>
              </a:solidFill>
            </a:endParaRPr>
          </a:p>
        </p:txBody>
      </p:sp>
      <p:sp>
        <p:nvSpPr>
          <p:cNvPr id="19460" name="Текст 7"/>
          <p:cNvSpPr txBox="1"/>
          <p:nvPr/>
        </p:nvSpPr>
        <p:spPr>
          <a:xfrm>
            <a:off x="536575" y="1366838"/>
            <a:ext cx="4040188" cy="6572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/>
            <a:endParaRPr lang="ru-RU" altLang="ru-RU" dirty="0"/>
          </a:p>
        </p:txBody>
      </p:sp>
      <p:sp>
        <p:nvSpPr>
          <p:cNvPr id="19461" name="Текст 9"/>
          <p:cNvSpPr txBox="1"/>
          <p:nvPr/>
        </p:nvSpPr>
        <p:spPr>
          <a:xfrm>
            <a:off x="4741863" y="1217613"/>
            <a:ext cx="4362450" cy="6540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/>
            <a:r>
              <a:rPr lang="ru-RU" altLang="ru-RU" sz="2800" dirty="0"/>
              <a:t>Зрительный зал со сценой, которая закрывается красивым занавесом</a:t>
            </a:r>
            <a:endParaRPr lang="ru-RU" altLang="ru-RU" sz="2800" dirty="0"/>
          </a:p>
        </p:txBody>
      </p:sp>
      <p:pic>
        <p:nvPicPr>
          <p:cNvPr id="19462" name="Содержимое 12" descr="22526541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19063" y="1068388"/>
            <a:ext cx="4881562" cy="4521200"/>
          </a:xfrm>
          <a:ln/>
        </p:spPr>
      </p:pic>
      <p:pic>
        <p:nvPicPr>
          <p:cNvPr id="19463" name="Содержимое 9" descr="816814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63" y="4106863"/>
            <a:ext cx="4402137" cy="2751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4538" y="1108075"/>
            <a:ext cx="3956050" cy="539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716463" y="2060575"/>
            <a:ext cx="41767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Пробираемся к своему месту лицом к сидящим. Извиняемся за беспокойство и благодарим, если они встали, чтобы пройти вам.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41" y="332656"/>
            <a:ext cx="87849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sz="4400" kern="1200" cap="none" spc="0" normalizeH="0" baseline="0" noProof="0" dirty="0"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ea typeface="+mn-ea"/>
                <a:cs typeface="+mn-cs"/>
              </a:rPr>
              <a:t>Правила поведения в театре</a:t>
            </a:r>
            <a:endParaRPr kumimoji="0" lang="ru-RU" sz="4400" kern="1200" cap="none" spc="0" normalizeH="0" baseline="0" noProof="0" dirty="0"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Заголовок 6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98525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Какие бывают театры</a:t>
            </a:r>
            <a:endParaRPr kumimoji="0" lang="ru-RU" altLang="ru-RU" sz="48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3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Театры бывают для взрослых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860550"/>
            <a:ext cx="4041775" cy="654050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для детей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детский театр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Содержимое 11" descr="3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2922588"/>
            <a:ext cx="4040188" cy="3314700"/>
          </a:xfrm>
          <a:ln/>
        </p:spPr>
      </p:pic>
      <p:pic>
        <p:nvPicPr>
          <p:cNvPr id="3078" name="Содержимое 12" descr="0_e3146_c59a59ea_XX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38463"/>
            <a:ext cx="4041775" cy="3298825"/>
          </a:xfr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563" y="908050"/>
            <a:ext cx="2951163" cy="396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5" y="2781300"/>
            <a:ext cx="2949575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557338"/>
            <a:ext cx="2984500" cy="408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-99391"/>
            <a:ext cx="4583306" cy="13234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Нельзя!</a:t>
            </a:r>
            <a:endParaRPr kumimoji="0" lang="ru-RU" sz="80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435975" cy="779463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Без кого не </a:t>
            </a:r>
            <a:r>
              <a:rPr kumimoji="0" lang="ru-RU" altLang="ru-RU" sz="48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может</a:t>
            </a:r>
            <a:br>
              <a:rPr kumimoji="0" lang="ru-RU" altLang="ru-RU" sz="48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altLang="ru-RU" sz="48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жить театр?</a:t>
            </a:r>
            <a:endParaRPr kumimoji="0" lang="ru-RU" altLang="ru-RU" sz="48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531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60550"/>
            <a:ext cx="4041775" cy="1497013"/>
          </a:xfrm>
          <a:ln/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ru-RU" altLang="ru-RU" sz="2000" b="0" kern="1200" dirty="0">
                <a:latin typeface="+mn-lt"/>
                <a:ea typeface="+mn-ea"/>
                <a:cs typeface="+mn-cs"/>
              </a:rPr>
              <a:t>Конечно без артистов, но не только. Спектакль – это результат труда очень многих людей разных профессий.</a:t>
            </a:r>
            <a:endParaRPr lang="ru-RU" altLang="ru-RU" sz="2000" b="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2532" name="Содержимое 7" descr="1341000767__gbr7878.jpg"/>
          <p:cNvPicPr>
            <a:picLocks noGrp="1" noChangeAspect="1"/>
          </p:cNvPicPr>
          <p:nvPr>
            <p:ph sz="quarter" idx="4"/>
          </p:nvPr>
        </p:nvPicPr>
        <p:blipFill>
          <a:blip r:embed="rId1"/>
          <a:srcRect/>
          <a:stretch>
            <a:fillRect/>
          </a:stretch>
        </p:blipFill>
        <p:spPr>
          <a:xfrm>
            <a:off x="4645025" y="3463925"/>
            <a:ext cx="4391025" cy="3384550"/>
          </a:xfrm>
          <a:ln/>
        </p:spPr>
      </p:pic>
      <p:pic>
        <p:nvPicPr>
          <p:cNvPr id="22533" name="Содержимое 6" descr="17c9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55788"/>
            <a:ext cx="4406900" cy="2941637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2489546" y="548680"/>
            <a:ext cx="41649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Сценарист</a:t>
            </a:r>
            <a:endParaRPr kumimoji="0" 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3555" name="Picture 2" descr="Picture backgrou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700213"/>
            <a:ext cx="4705350" cy="490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64238" y="2349500"/>
            <a:ext cx="242411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b="0" kern="1200" cap="none" spc="0" normalizeH="0" baseline="0" noProof="0" dirty="0">
                <a:latin typeface="+mn-lt"/>
                <a:ea typeface="+mn-ea"/>
                <a:cs typeface="+mn-cs"/>
              </a:rPr>
              <a:t>Сценарист – это автор пьесы или сценария</a:t>
            </a:r>
            <a:endParaRPr kumimoji="0" lang="ru-RU" b="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107504" y="0"/>
            <a:ext cx="9144000" cy="114299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РЕЖИССЁР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4579" name="Picture 5" descr="еще репетиция"/>
          <p:cNvPicPr>
            <a:picLocks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2924175"/>
            <a:ext cx="5307012" cy="3673475"/>
          </a:xfrm>
          <a:ln/>
        </p:spPr>
      </p:pic>
      <p:pic>
        <p:nvPicPr>
          <p:cNvPr id="24580" name="Picture 7" descr="репетиция 1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981075"/>
            <a:ext cx="3749675" cy="2735263"/>
          </a:xfrm>
          <a:ln/>
        </p:spPr>
      </p:pic>
      <p:sp>
        <p:nvSpPr>
          <p:cNvPr id="28677" name="Rectangle 17"/>
          <p:cNvSpPr>
            <a:spLocks noChangeArrowheads="1"/>
          </p:cNvSpPr>
          <p:nvPr/>
        </p:nvSpPr>
        <p:spPr bwMode="auto">
          <a:xfrm>
            <a:off x="0" y="1219200"/>
            <a:ext cx="51816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распределяет роли, проводит репетиции с актерами, объясняет им, 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двигаться, когда сделать паузу... 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lv-LV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5562600" y="4191000"/>
            <a:ext cx="34067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Режиссёр также выбирает, какую пьесу ставить, работает с художником-постановщиком, 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организует все, что происходит на сцене.</a:t>
            </a:r>
            <a:endParaRPr kumimoji="0" lang="lv-LV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107504" y="0"/>
            <a:ext cx="9144000" cy="114299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Х</a:t>
            </a:r>
            <a:r>
              <a:rPr kumimoji="0" lang="ru-RU" altLang="ru-RU" sz="5400" b="1" i="0" u="none" strike="noStrike" kern="1200" cap="none" spc="0" normalizeH="0" baseline="0" noProof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ореограф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9699" name="Rectangle 17"/>
          <p:cNvSpPr>
            <a:spLocks noChangeArrowheads="1"/>
          </p:cNvSpPr>
          <p:nvPr/>
        </p:nvSpPr>
        <p:spPr bwMode="auto">
          <a:xfrm>
            <a:off x="179388" y="1219200"/>
            <a:ext cx="430688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Хореограф создает собственные танцевальные произведения и отрабатывает постановку танца на репетициях с танцорами или, как еще говорят, ставит движения танцорам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lv-LV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4" name="Rectangle 19"/>
          <p:cNvSpPr/>
          <p:nvPr/>
        </p:nvSpPr>
        <p:spPr>
          <a:xfrm>
            <a:off x="5562600" y="4191000"/>
            <a:ext cx="34067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chemeClr val="tx2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chemeClr val="tx2"/>
              </a:solidFill>
            </a:endParaRPr>
          </a:p>
        </p:txBody>
      </p:sp>
      <p:pic>
        <p:nvPicPr>
          <p:cNvPr id="25605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737100" y="1028700"/>
            <a:ext cx="4262438" cy="2838450"/>
          </a:xfrm>
          <a:ln/>
        </p:spPr>
      </p:pic>
      <p:pic>
        <p:nvPicPr>
          <p:cNvPr id="25606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429000"/>
            <a:ext cx="4989513" cy="332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230313"/>
            <a:ext cx="8642350" cy="532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04664"/>
            <a:ext cx="8229600" cy="1012974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400" b="0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ОРКЕСТРОВАЯ</a:t>
            </a:r>
            <a:r>
              <a:rPr kumimoji="0" lang="en-US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400" b="0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ЯМА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71449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ОРКЕСТРОВАЯ</a:t>
            </a:r>
            <a:r>
              <a:rPr kumimoji="0" lang="en-US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ЯМА</a:t>
            </a:r>
            <a:endParaRPr kumimoji="0" lang="lv-LV" altLang="ru-RU" sz="48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7651" name="Содержимое 3" descr="1426724496_0920.700x466.jpe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7675" y="1484313"/>
            <a:ext cx="8248650" cy="4824412"/>
          </a:xfrm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71449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дирижер</a:t>
            </a:r>
            <a:endParaRPr kumimoji="0" lang="lv-LV" altLang="ru-RU" sz="48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Текст 4"/>
          <p:cNvSpPr txBox="1"/>
          <p:nvPr/>
        </p:nvSpPr>
        <p:spPr>
          <a:xfrm>
            <a:off x="4788024" y="1009650"/>
            <a:ext cx="4041775" cy="65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музыканты</a:t>
            </a:r>
            <a:endParaRPr kumimoji="0" lang="ru-RU" altLang="ru-RU" sz="48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8676" name="Рисунок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8975" y="2376488"/>
            <a:ext cx="4537075" cy="4319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Рисунок 6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15888" y="1412875"/>
            <a:ext cx="4267200" cy="3600450"/>
          </a:xfrm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865188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Звукорежиссер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во время спектакля может включить фонограмму:  музыку, шум дождя или рокот волн, гул толпы или свист ветра – смотря что в это время происходит на сцене.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lv-LV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969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71600"/>
            <a:ext cx="7162800" cy="520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27088" y="0"/>
            <a:ext cx="7772400" cy="9144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СВЕТОРЕЖИССЕР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0723" name="Rectangle 10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6318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ru-RU" altLang="ru-RU" sz="1600" kern="1200" dirty="0">
                <a:latin typeface="+mn-lt"/>
                <a:ea typeface="+mn-ea"/>
                <a:cs typeface="+mn-cs"/>
              </a:rPr>
              <a:t>С помощью софитов светорежиссеры могут изобразить на сцене рассвет или закат,</a:t>
            </a:r>
            <a:endParaRPr lang="ru-RU" altLang="ru-RU" sz="1600" kern="1200" dirty="0">
              <a:latin typeface="+mn-lt"/>
              <a:ea typeface="+mn-ea"/>
              <a:cs typeface="+mn-cs"/>
            </a:endParaRPr>
          </a:p>
          <a:p>
            <a:pPr eaLnBrk="1" hangingPunct="1">
              <a:buClrTx/>
              <a:buSzTx/>
              <a:buFontTx/>
            </a:pPr>
            <a:r>
              <a:rPr lang="ru-RU" altLang="ru-RU" sz="1600" kern="1200" dirty="0">
                <a:latin typeface="+mn-lt"/>
                <a:ea typeface="+mn-ea"/>
                <a:cs typeface="+mn-cs"/>
              </a:rPr>
              <a:t> вспышки молнии, звездное небо и многое другое.</a:t>
            </a:r>
            <a:endParaRPr lang="lv-LV" altLang="ru-RU" sz="1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24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631950"/>
            <a:ext cx="8642350" cy="4976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06374" y="152400"/>
            <a:ext cx="8785226" cy="154305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ДРАМАТИЧЕСКИЙ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ТЕАТР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099" name="Rectangle 5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150018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1600" kern="1200" dirty="0">
                <a:latin typeface="+mn-lt"/>
                <a:ea typeface="+mn-ea"/>
                <a:cs typeface="+mn-cs"/>
              </a:rPr>
              <a:t>В драматическом театре актеры разговаривают. </a:t>
            </a:r>
            <a:endParaRPr lang="ru-RU" altLang="ru-RU" sz="16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1600" kern="1200" dirty="0">
                <a:latin typeface="+mn-lt"/>
                <a:ea typeface="+mn-ea"/>
                <a:cs typeface="+mn-cs"/>
              </a:rPr>
              <a:t>О героях и событиях драматург рассказывает в пьесе через диалоги.</a:t>
            </a:r>
            <a:endParaRPr lang="ru-RU" altLang="ru-RU" sz="16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ru-RU" altLang="ru-RU" sz="16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lv-LV" altLang="ru-RU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2349500"/>
            <a:ext cx="6483350" cy="432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299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ДЕКОРАТОР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1747" name="Picture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9750" y="1200150"/>
            <a:ext cx="8064500" cy="554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37433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Декорации для спектакля изготавливаются 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 живописно-декорационном цехе по эскизам художников. </a:t>
            </a:r>
            <a:endParaRPr kumimoji="0" lang="lv-LV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2771" name="Picture 11" descr="podyacheskaya2"/>
          <p:cNvPicPr>
            <a:picLocks noChangeAspect="1"/>
          </p:cNvPicPr>
          <p:nvPr>
            <p:ph sz="quarter" idx="3"/>
          </p:nvPr>
        </p:nvPicPr>
        <p:blipFill>
          <a:blip r:embed="rId1"/>
          <a:srcRect/>
          <a:stretch>
            <a:fillRect/>
          </a:stretch>
        </p:blipFill>
        <p:spPr>
          <a:xfrm>
            <a:off x="80963" y="3400425"/>
            <a:ext cx="4419600" cy="3316288"/>
          </a:xfrm>
          <a:ln/>
        </p:spPr>
      </p:pic>
      <p:pic>
        <p:nvPicPr>
          <p:cNvPr id="32772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3481388"/>
            <a:ext cx="4191000" cy="315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228600"/>
            <a:ext cx="4137025" cy="309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0" y="0"/>
            <a:ext cx="9144000" cy="1142999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БУТАФОРИЯ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2667000" y="1295400"/>
            <a:ext cx="33829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называются предметы, которые заменяют на сцене настоящие. Бутафорскими могут быть посуда, угощение, оружие, мебель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lv-LV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4005263"/>
            <a:ext cx="3852863" cy="2760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876300"/>
            <a:ext cx="2892425" cy="303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908050"/>
            <a:ext cx="2138362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08425"/>
            <a:ext cx="3606800" cy="2838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6632"/>
            <a:ext cx="8859240" cy="155828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48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КОСТЮМЕР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Актерам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для спектакля могут понадобиться самые разные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костюмы - и старинные, и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современные, и даже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сказочные. Весь костюм должен сначала придумать, а потом нарисовать художник. Затем портные воплотят  его идеи в жизнь. 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Мастера могут так расписать кусок мешковины, что из зала он будет казаться богатой парчой, бархатом или шелком.  </a:t>
            </a:r>
            <a:br>
              <a:rPr kumimoji="0" lang="lv-LV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lv-LV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9" name="Picture 7" descr="15"/>
          <p:cNvPicPr>
            <a:picLocks noChangeAspect="1"/>
          </p:cNvPicPr>
          <p:nvPr>
            <p:ph sz="quarter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381500" y="3141663"/>
            <a:ext cx="4722813" cy="3517900"/>
          </a:xfrm>
          <a:ln/>
        </p:spPr>
      </p:pic>
      <p:sp>
        <p:nvSpPr>
          <p:cNvPr id="34820" name="Rectangle 14"/>
          <p:cNvSpPr/>
          <p:nvPr/>
        </p:nvSpPr>
        <p:spPr>
          <a:xfrm>
            <a:off x="539750" y="3363913"/>
            <a:ext cx="28194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chemeClr val="tx2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1600" dirty="0">
              <a:solidFill>
                <a:schemeClr val="tx2"/>
              </a:solidFill>
            </a:endParaRPr>
          </a:p>
        </p:txBody>
      </p:sp>
      <p:pic>
        <p:nvPicPr>
          <p:cNvPr id="34821" name="Содержимое 7" descr="gubved_0206201117402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05038"/>
            <a:ext cx="4041775" cy="3024187"/>
          </a:xfrm>
          <a:ln/>
        </p:spPr>
      </p:pic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260350"/>
            <a:ext cx="4176142" cy="2376562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ГРИМЕР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Перед спектаклем гример накладывает актерам грим. Опытный мастер может изменить лицо актера до неузнаваемости.</a:t>
            </a:r>
            <a:endParaRPr kumimoji="0" lang="lv-LV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5843" name="Picture 5" descr="miller_0101"/>
          <p:cNvPicPr>
            <a:picLocks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71463" y="3213100"/>
            <a:ext cx="2614612" cy="3451225"/>
          </a:xfrm>
          <a:ln/>
        </p:spPr>
      </p:pic>
      <p:pic>
        <p:nvPicPr>
          <p:cNvPr id="35844" name="Picture 7" descr="miller_m"/>
          <p:cNvPicPr>
            <a:picLocks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3179763"/>
            <a:ext cx="2690812" cy="3484562"/>
          </a:xfrm>
          <a:ln/>
        </p:spPr>
      </p:pic>
      <p:pic>
        <p:nvPicPr>
          <p:cNvPr id="35845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150813"/>
            <a:ext cx="3879850" cy="2917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Наконец, спектакль готов, и театр приглашает зрителей.</a:t>
            </a:r>
            <a:b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Новый спектакль называется премьерой.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lv-LV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6867" name="Picture 5" descr="мазепа в Мариинке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9388" y="1066800"/>
            <a:ext cx="8785225" cy="5522913"/>
          </a:xfrm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1043609" y="549275"/>
            <a:ext cx="7272336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Аплодисменты</a:t>
            </a:r>
            <a:r>
              <a:rPr kumimoji="0" lang="ru-RU" alt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</a:t>
            </a:r>
            <a:endParaRPr kumimoji="0" lang="lv-LV" altLang="ru-RU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37891" name="Содержимое 3" descr="standing-ovation-auditorium-pop_8703-e132748875645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773238"/>
            <a:ext cx="7272337" cy="417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ndAc>
      <p:stSnd loop="1"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7526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ТЕАТР ОПЕРЫ </a:t>
            </a:r>
            <a:b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 БАЛЕТА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123" name="Picture 5" descr="scena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95400" y="1905000"/>
            <a:ext cx="6400800" cy="4743450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404664"/>
            <a:ext cx="6172200" cy="1470025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ОПЕРА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147" name="Rectangle 5"/>
          <p:cNvSpPr>
            <a:spLocks noGrp="1"/>
          </p:cNvSpPr>
          <p:nvPr>
            <p:ph type="subTitle" idx="1"/>
          </p:nvPr>
        </p:nvSpPr>
        <p:spPr>
          <a:xfrm>
            <a:off x="6584950" y="3851275"/>
            <a:ext cx="2065338" cy="1303338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1600" kern="1200" dirty="0">
                <a:latin typeface="+mn-lt"/>
                <a:ea typeface="+mn-ea"/>
                <a:cs typeface="+mn-cs"/>
              </a:rPr>
              <a:t>В опере не говорят, </a:t>
            </a:r>
            <a:endParaRPr lang="ru-RU" altLang="ru-RU" sz="16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1600" kern="1200" dirty="0">
                <a:latin typeface="+mn-lt"/>
                <a:ea typeface="+mn-ea"/>
                <a:cs typeface="+mn-cs"/>
              </a:rPr>
              <a:t>а поют. </a:t>
            </a:r>
            <a:endParaRPr lang="ru-RU" altLang="ru-RU" sz="1600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ru-RU" altLang="ru-RU" sz="1600" kern="1200" dirty="0">
                <a:latin typeface="+mn-lt"/>
                <a:ea typeface="+mn-ea"/>
                <a:cs typeface="+mn-cs"/>
              </a:rPr>
              <a:t>То, что исполняет оперный певец, называется ария.</a:t>
            </a:r>
            <a:endParaRPr lang="lv-LV" altLang="ru-RU" sz="1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1425" y="152400"/>
            <a:ext cx="2593975" cy="320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" y="1841500"/>
            <a:ext cx="6216650" cy="401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191000" y="152400"/>
            <a:ext cx="4762499" cy="1143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БАЛЕТ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171" name="Rectangle 5"/>
          <p:cNvSpPr>
            <a:spLocks noGrp="1"/>
          </p:cNvSpPr>
          <p:nvPr>
            <p:ph type="subTitle" idx="4294967295"/>
          </p:nvPr>
        </p:nvSpPr>
        <p:spPr>
          <a:xfrm>
            <a:off x="4495800" y="1700213"/>
            <a:ext cx="4108450" cy="863600"/>
          </a:xfrm>
          <a:ln/>
        </p:spPr>
        <p:txBody>
          <a:bodyPr vert="horz" wrap="square" lIns="91440" tIns="45720" rIns="91440" bIns="45720" anchor="t" anchorCtr="0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/>
            <a:r>
              <a:rPr lang="ru-RU" altLang="ru-RU" sz="1600" dirty="0"/>
              <a:t>Артисты балета рассказывают зрителям обо всех событиях и отношениях героев друг с другом с помощью танца</a:t>
            </a:r>
            <a:r>
              <a:rPr lang="en-US" altLang="ru-RU" sz="1600" dirty="0"/>
              <a:t>.</a:t>
            </a:r>
            <a:endParaRPr lang="lv-LV" altLang="ru-RU" sz="1600" dirty="0"/>
          </a:p>
        </p:txBody>
      </p:sp>
      <p:pic>
        <p:nvPicPr>
          <p:cNvPr id="7172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720725"/>
            <a:ext cx="3708400" cy="370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357563"/>
            <a:ext cx="5172075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рямоугольник 2"/>
          <p:cNvSpPr/>
          <p:nvPr/>
        </p:nvSpPr>
        <p:spPr>
          <a:xfrm>
            <a:off x="250825" y="5373688"/>
            <a:ext cx="8642350" cy="101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Театр пантомимы — это театр, где актеры не говорят, а сюжет идеи передают через жесты, мимику и движения тела.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5578" y="188640"/>
            <a:ext cx="4552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Пантомима</a:t>
            </a:r>
            <a:endParaRPr kumimoji="0" 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047750"/>
            <a:ext cx="6480175" cy="432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ТЕАТР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ЗВЕРЕЙ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9219" name="Содержимое 17" descr="origina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420938"/>
            <a:ext cx="5113337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8" descr="Вот это и есть символ театра  по имени &amp;quot;Артемон&amp;quot;. 8-летний пудель - не только артист, но и настоящий &amp;quot;директор&amp;quot; театра, что он и демонстрирует на всех представлениях. Ему помогает артистка Ольга Радостева ">
            <a:hlinkClick r:id="rId2"/>
          </p:cNvPr>
          <p:cNvPicPr>
            <a:picLocks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052513"/>
            <a:ext cx="4371975" cy="2916237"/>
          </a:xfrm>
          <a:ln/>
        </p:spPr>
      </p:pic>
      <p:sp>
        <p:nvSpPr>
          <p:cNvPr id="2" name="TextBox 1"/>
          <p:cNvSpPr txBox="1"/>
          <p:nvPr/>
        </p:nvSpPr>
        <p:spPr>
          <a:xfrm>
            <a:off x="5580063" y="4221163"/>
            <a:ext cx="28082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ru-RU" sz="1600" b="0" kern="1200" cap="none" spc="0" normalizeH="0" baseline="0" noProof="0" dirty="0">
                <a:latin typeface="+mn-lt"/>
                <a:ea typeface="+mn-ea"/>
                <a:cs typeface="+mn-cs"/>
              </a:rPr>
              <a:t>В таком театре артисты не только люди, но и самые разные звери.</a:t>
            </a:r>
            <a:endParaRPr kumimoji="0" lang="ru-RU" sz="1600" b="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913"/>
            <a:ext cx="9144000" cy="954087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КУКОЛЬНЫЙ</a:t>
            </a:r>
            <a:r>
              <a:rPr kumimoji="0" lang="ru-RU" alt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5400" b="1" i="0" u="none" strike="noStrike" kern="1200" cap="none" spc="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ТЕАТР</a:t>
            </a:r>
            <a:endParaRPr kumimoji="0" lang="lv-LV" altLang="ru-RU" sz="5400" b="1" i="0" u="none" strike="noStrike" kern="1200" cap="none" spc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10243" name="Picture 5" descr="shat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85850" y="1687513"/>
            <a:ext cx="6870700" cy="4808537"/>
          </a:xfrm>
          <a:ln/>
        </p:spPr>
      </p:pic>
      <p:sp>
        <p:nvSpPr>
          <p:cNvPr id="10244" name="Прямоугольник 1"/>
          <p:cNvSpPr/>
          <p:nvPr/>
        </p:nvSpPr>
        <p:spPr>
          <a:xfrm>
            <a:off x="1085850" y="957263"/>
            <a:ext cx="6654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ru-RU" altLang="ru-RU" sz="1800" b="1" dirty="0"/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1800" dirty="0"/>
              <a:t>Куклами управляют кукловоды</a:t>
            </a:r>
            <a:endParaRPr lang="ru-RU" alt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lv-LV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lv-LV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2914</Words>
  <Application>WPS Presentation</Application>
  <PresentationFormat>Экран (4:3)</PresentationFormat>
  <Paragraphs>129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SimSun</vt:lpstr>
      <vt:lpstr>Wingdings</vt:lpstr>
      <vt:lpstr>Calibri</vt:lpstr>
      <vt:lpstr>Georgia</vt:lpstr>
      <vt:lpstr>Wingdings 2</vt:lpstr>
      <vt:lpstr>Microsoft YaHei</vt:lpstr>
      <vt:lpstr>Droid Sans Fallback</vt:lpstr>
      <vt:lpstr>Arial Unicode MS</vt:lpstr>
      <vt:lpstr>Wingdings 2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 С  ТЕАТРОМ</dc:title>
  <dc:creator>Konstantins</dc:creator>
  <cp:lastModifiedBy>vadim</cp:lastModifiedBy>
  <cp:revision>41</cp:revision>
  <dcterms:created xsi:type="dcterms:W3CDTF">2025-10-20T13:32:19Z</dcterms:created>
  <dcterms:modified xsi:type="dcterms:W3CDTF">2025-10-20T13:32:19Z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1049-11.1.0.11723</vt:lpwstr>
  </property>
</Properties>
</file>