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3"/>
    <p:sldId id="277" r:id="rId4"/>
    <p:sldId id="257" r:id="rId5"/>
    <p:sldId id="272" r:id="rId6"/>
    <p:sldId id="274" r:id="rId8"/>
    <p:sldId id="273" r:id="rId9"/>
    <p:sldId id="275" r:id="rId10"/>
    <p:sldId id="260" r:id="rId11"/>
    <p:sldId id="270" r:id="rId12"/>
    <p:sldId id="276"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FFCC"/>
    <a:srgbClr val="CCCCFF"/>
    <a:srgbClr val="006600"/>
    <a:srgbClr val="00CC00"/>
    <a:srgbClr val="FF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3" autoAdjust="0"/>
    <p:restoredTop sz="92379" autoAdjust="0"/>
  </p:normalViewPr>
  <p:slideViewPr>
    <p:cSldViewPr>
      <p:cViewPr>
        <p:scale>
          <a:sx n="106" d="100"/>
          <a:sy n="106" d="100"/>
        </p:scale>
        <p:origin x="-72"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271FC52-9F67-40C5-9575-91FFC6392311}" type="datetimeFigureOut">
              <a:rPr lang="ru-RU"/>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endParaRPr lang="ru-RU" noProof="0" smtClean="0"/>
          </a:p>
          <a:p>
            <a:pPr lvl="1"/>
            <a:r>
              <a:rPr lang="ru-RU" noProof="0" smtClean="0"/>
              <a:t>Второй уровень</a:t>
            </a:r>
            <a:endParaRPr lang="ru-RU" noProof="0" smtClean="0"/>
          </a:p>
          <a:p>
            <a:pPr lvl="2"/>
            <a:r>
              <a:rPr lang="ru-RU" noProof="0" smtClean="0"/>
              <a:t>Третий уровень</a:t>
            </a:r>
            <a:endParaRPr lang="ru-RU" noProof="0" smtClean="0"/>
          </a:p>
          <a:p>
            <a:pPr lvl="3"/>
            <a:r>
              <a:rPr lang="ru-RU" noProof="0" smtClean="0"/>
              <a:t>Четвертый уровень</a:t>
            </a:r>
            <a:endParaRPr lang="ru-RU" noProof="0" smtClean="0"/>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004230A-27E8-4FFA-BA07-F2A428077A8C}" type="slidenum">
              <a:rPr lang="ru-RU"/>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Образ слайда 1"/>
          <p:cNvSpPr>
            <a:spLocks noGrp="1" noRot="1" noChangeAspect="1"/>
          </p:cNvSpPr>
          <p:nvPr>
            <p:ph type="sldImg"/>
          </p:nvPr>
        </p:nvSpPr>
        <p:spPr bwMode="auto">
          <a:noFill/>
          <a:ln>
            <a:solidFill>
              <a:srgbClr val="000000"/>
            </a:solidFill>
            <a:miter lim="800000"/>
          </a:ln>
        </p:spPr>
      </p:sp>
      <p:sp>
        <p:nvSpPr>
          <p:cNvPr id="18434" name="Заметки 2"/>
          <p:cNvSpPr>
            <a:spLocks noGrp="1"/>
          </p:cNvSpPr>
          <p:nvPr>
            <p:ph type="body" idx="1"/>
          </p:nvPr>
        </p:nvSpPr>
        <p:spPr bwMode="auto">
          <a:noFill/>
        </p:spPr>
        <p:txBody>
          <a:bodyPr wrap="square" numCol="1" anchor="t" anchorCtr="0" compatLnSpc="1"/>
          <a:lstStyle/>
          <a:p>
            <a:pPr eaLnBrk="1" hangingPunct="1">
              <a:spcBef>
                <a:spcPct val="0"/>
              </a:spcBef>
            </a:pPr>
            <a:endParaRPr lang="ru-RU" smtClean="0"/>
          </a:p>
        </p:txBody>
      </p:sp>
      <p:sp>
        <p:nvSpPr>
          <p:cNvPr id="18435" name="Номер слайда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085F0453-C561-4DA3-AC03-9B639581C184}" type="slidenum">
              <a:rPr lang="ru-RU"/>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раз слайда 1"/>
          <p:cNvSpPr>
            <a:spLocks noGrp="1" noRot="1" noChangeAspect="1"/>
          </p:cNvSpPr>
          <p:nvPr>
            <p:ph type="sldImg"/>
          </p:nvPr>
        </p:nvSpPr>
        <p:spPr bwMode="auto">
          <a:noFill/>
          <a:ln>
            <a:solidFill>
              <a:srgbClr val="000000"/>
            </a:solidFill>
            <a:miter lim="800000"/>
          </a:ln>
        </p:spPr>
      </p:sp>
      <p:sp>
        <p:nvSpPr>
          <p:cNvPr id="20482" name="Заметки 2"/>
          <p:cNvSpPr>
            <a:spLocks noGrp="1"/>
          </p:cNvSpPr>
          <p:nvPr>
            <p:ph type="body" idx="1"/>
          </p:nvPr>
        </p:nvSpPr>
        <p:spPr bwMode="auto">
          <a:noFill/>
        </p:spPr>
        <p:txBody>
          <a:bodyPr wrap="square" numCol="1" anchor="t" anchorCtr="0" compatLnSpc="1"/>
          <a:lstStyle/>
          <a:p>
            <a:pPr eaLnBrk="1" hangingPunct="1">
              <a:spcBef>
                <a:spcPct val="0"/>
              </a:spcBef>
            </a:pPr>
            <a:endParaRPr lang="ru-RU" smtClean="0"/>
          </a:p>
        </p:txBody>
      </p:sp>
      <p:sp>
        <p:nvSpPr>
          <p:cNvPr id="22531" name="Номер слайда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ABDBE863-1CA8-4C2B-B319-FACF5C69D152}" type="slidenum">
              <a:rPr lang="ru-RU"/>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раз слайда 1"/>
          <p:cNvSpPr>
            <a:spLocks noGrp="1" noRot="1" noChangeAspect="1"/>
          </p:cNvSpPr>
          <p:nvPr>
            <p:ph type="sldImg"/>
          </p:nvPr>
        </p:nvSpPr>
        <p:spPr bwMode="auto">
          <a:noFill/>
          <a:ln>
            <a:solidFill>
              <a:srgbClr val="000000"/>
            </a:solidFill>
            <a:miter lim="800000"/>
          </a:ln>
        </p:spPr>
      </p:sp>
      <p:sp>
        <p:nvSpPr>
          <p:cNvPr id="22530" name="Заметки 2"/>
          <p:cNvSpPr>
            <a:spLocks noGrp="1"/>
          </p:cNvSpPr>
          <p:nvPr>
            <p:ph type="body" idx="1"/>
          </p:nvPr>
        </p:nvSpPr>
        <p:spPr bwMode="auto">
          <a:noFill/>
        </p:spPr>
        <p:txBody>
          <a:bodyPr wrap="square" numCol="1" anchor="t" anchorCtr="0" compatLnSpc="1"/>
          <a:lstStyle/>
          <a:p>
            <a:pPr eaLnBrk="1" hangingPunct="1">
              <a:spcBef>
                <a:spcPct val="0"/>
              </a:spcBef>
            </a:pPr>
            <a:endParaRPr lang="ru-RU" smtClean="0"/>
          </a:p>
        </p:txBody>
      </p:sp>
      <p:sp>
        <p:nvSpPr>
          <p:cNvPr id="20483" name="Номер слайда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3A47D307-2384-425A-B63E-749A701014EC}" type="slidenum">
              <a:rPr lang="ru-RU"/>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раз слайда 1"/>
          <p:cNvSpPr>
            <a:spLocks noGrp="1" noRot="1" noChangeAspect="1"/>
          </p:cNvSpPr>
          <p:nvPr>
            <p:ph type="sldImg"/>
          </p:nvPr>
        </p:nvSpPr>
        <p:spPr bwMode="auto">
          <a:noFill/>
          <a:ln>
            <a:solidFill>
              <a:srgbClr val="000000"/>
            </a:solidFill>
            <a:miter lim="800000"/>
          </a:ln>
        </p:spPr>
      </p:sp>
      <p:sp>
        <p:nvSpPr>
          <p:cNvPr id="24578" name="Заметки 2"/>
          <p:cNvSpPr>
            <a:spLocks noGrp="1"/>
          </p:cNvSpPr>
          <p:nvPr>
            <p:ph type="body" idx="1"/>
          </p:nvPr>
        </p:nvSpPr>
        <p:spPr bwMode="auto">
          <a:noFill/>
        </p:spPr>
        <p:txBody>
          <a:bodyPr wrap="square" numCol="1" anchor="t" anchorCtr="0" compatLnSpc="1"/>
          <a:lstStyle/>
          <a:p>
            <a:pPr eaLnBrk="1" hangingPunct="1">
              <a:spcBef>
                <a:spcPct val="0"/>
              </a:spcBef>
            </a:pPr>
            <a:endParaRPr lang="ru-RU" smtClean="0"/>
          </a:p>
        </p:txBody>
      </p:sp>
      <p:sp>
        <p:nvSpPr>
          <p:cNvPr id="24579" name="Номер слайда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2849496F-6486-45CC-98D2-7181F0932DE3}" type="slidenum">
              <a:rPr lang="ru-RU"/>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325AB30-EC7A-49A8-8F59-EEAD8A78BA2D}" type="datetimeFigureOut">
              <a:rPr lang="ru-RU"/>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447208B-5A02-494F-B280-A2E9BF0E149F}" type="slidenum">
              <a:rPr lang="ru-RU"/>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7E2E121-B1E6-4B9F-A0A1-0CF463F046F9}" type="datetimeFigureOut">
              <a:rPr lang="ru-RU"/>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A16B062-C559-4F63-AD1F-BCACA0D2F202}" type="slidenum">
              <a:rPr lang="ru-RU"/>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EF7B1E9-EB36-4DEE-9588-38352E00D538}" type="datetimeFigureOut">
              <a:rPr lang="ru-RU"/>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D4741FF-B460-4C99-BA50-5B08F6369CA4}" type="slidenum">
              <a:rPr lang="ru-RU"/>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709EC57-4DA2-4FB4-BD95-BB0E45CAED52}" type="datetimeFigureOut">
              <a:rPr lang="ru-RU"/>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DCED53F-0AF5-4BC2-8817-F515D99B00E6}" type="slidenum">
              <a:rPr lang="ru-RU"/>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Дата 3"/>
          <p:cNvSpPr>
            <a:spLocks noGrp="1"/>
          </p:cNvSpPr>
          <p:nvPr>
            <p:ph type="dt" sz="half" idx="10"/>
          </p:nvPr>
        </p:nvSpPr>
        <p:spPr/>
        <p:txBody>
          <a:bodyPr/>
          <a:lstStyle>
            <a:lvl1pPr>
              <a:defRPr/>
            </a:lvl1pPr>
          </a:lstStyle>
          <a:p>
            <a:pPr>
              <a:defRPr/>
            </a:pPr>
            <a:fld id="{653B04C0-0A67-462C-B2A2-12CE48A84709}" type="datetimeFigureOut">
              <a:rPr lang="ru-RU"/>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C13C673-2A9F-48F2-AAE9-1FEE3A6A8CC2}" type="slidenum">
              <a:rPr lang="ru-RU"/>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A62B436-8581-4288-A77B-860100C14B62}" type="datetimeFigureOut">
              <a:rPr lang="ru-RU"/>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C76A7A0-38AC-46AB-AC38-910C6A7CC31E}" type="slidenum">
              <a:rPr lang="ru-RU"/>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66AF1AF-3A5A-4F0D-9BC0-ECE9EE8883A6}" type="datetimeFigureOut">
              <a:rPr lang="ru-RU"/>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EFAE66F-2326-4282-9FA1-04139DDCDBC1}" type="slidenum">
              <a:rPr lang="ru-RU"/>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F021732-3336-4ACE-BD0E-4C1710668A04}" type="datetimeFigureOut">
              <a:rPr lang="ru-RU"/>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76F3856-B6BF-42BF-BA8D-2E244A3460F5}" type="slidenum">
              <a:rPr lang="ru-RU"/>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027078B-F4ED-4DCC-B874-6F011EDDB2C1}" type="datetimeFigureOut">
              <a:rPr lang="ru-RU"/>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3B0E01EE-8018-466D-B11A-34254BC22EA3}" type="slidenum">
              <a:rPr lang="ru-RU"/>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3"/>
          <p:cNvSpPr>
            <a:spLocks noGrp="1"/>
          </p:cNvSpPr>
          <p:nvPr>
            <p:ph type="dt" sz="half" idx="10"/>
          </p:nvPr>
        </p:nvSpPr>
        <p:spPr/>
        <p:txBody>
          <a:bodyPr/>
          <a:lstStyle>
            <a:lvl1pPr>
              <a:defRPr/>
            </a:lvl1pPr>
          </a:lstStyle>
          <a:p>
            <a:pPr>
              <a:defRPr/>
            </a:pPr>
            <a:fld id="{5F92E899-9273-490F-B992-854F72D03451}" type="datetimeFigureOut">
              <a:rPr lang="ru-RU"/>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B96302F-83B3-4456-8B32-B8B4B606B15A}" type="slidenum">
              <a:rPr lang="ru-RU"/>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3"/>
          <p:cNvSpPr>
            <a:spLocks noGrp="1"/>
          </p:cNvSpPr>
          <p:nvPr>
            <p:ph type="dt" sz="half" idx="10"/>
          </p:nvPr>
        </p:nvSpPr>
        <p:spPr/>
        <p:txBody>
          <a:bodyPr/>
          <a:lstStyle>
            <a:lvl1pPr>
              <a:defRPr/>
            </a:lvl1pPr>
          </a:lstStyle>
          <a:p>
            <a:pPr>
              <a:defRPr/>
            </a:pPr>
            <a:fld id="{B73A98BD-5DF6-4387-90D2-756019D8D82E}" type="datetimeFigureOut">
              <a:rPr lang="ru-RU"/>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A7FB0FE-61FF-4297-90B1-36B79CD625BB}" type="slidenum">
              <a:rPr lang="ru-RU"/>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ru-RU" smtClean="0"/>
              <a:t>Образец заголовка</a:t>
            </a:r>
            <a:endParaRPr lang="ru-RU" smtClean="0"/>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smtClean="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5FBF346-0A18-42B7-95B5-E9CD8FC63A33}" type="datetimeFigureOut">
              <a:rPr lang="ru-RU"/>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7DA26F0-0F3C-4E13-BBA5-6065564FB509}" type="slidenum">
              <a:rPr lang="ru-RU"/>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ru-RU" dirty="0"/>
          </a:p>
        </p:txBody>
      </p:sp>
      <p:pic>
        <p:nvPicPr>
          <p:cNvPr id="14339" name="Рисунок 3" descr="on-a-change-nos-mama.jpg"/>
          <p:cNvPicPr>
            <a:picLocks noChangeAspect="1"/>
          </p:cNvPicPr>
          <p:nvPr/>
        </p:nvPicPr>
        <p:blipFill>
          <a:blip r:embed="rId1"/>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rot="10800000" flipV="1">
            <a:off x="5435600" y="1285875"/>
            <a:ext cx="4319588" cy="3600450"/>
          </a:xfrm>
          <a:prstGeom prst="rect">
            <a:avLst/>
          </a:prstGeom>
          <a:noFill/>
        </p:spPr>
        <p:txBody>
          <a:bodyPr>
            <a:spAutoFit/>
          </a:bodyPr>
          <a:lstStyle/>
          <a:p>
            <a:pPr fontAlgn="auto">
              <a:spcBef>
                <a:spcPts val="0"/>
              </a:spcBef>
              <a:spcAft>
                <a:spcPts val="0"/>
              </a:spcAft>
              <a:defRPr/>
            </a:pPr>
            <a:r>
              <a:rPr lang="ru-RU" sz="3600" b="1" i="1" dirty="0">
                <a:solidFill>
                  <a:schemeClr val="accent2">
                    <a:lumMod val="40000"/>
                    <a:lumOff val="60000"/>
                  </a:schemeClr>
                </a:solidFill>
                <a:latin typeface="+mn-lt"/>
              </a:rPr>
              <a:t>Этапы создания мультфильма</a:t>
            </a:r>
            <a:endParaRPr lang="ru-RU" sz="3600" b="1" i="1" dirty="0">
              <a:solidFill>
                <a:schemeClr val="accent2">
                  <a:lumMod val="40000"/>
                  <a:lumOff val="60000"/>
                </a:schemeClr>
              </a:solidFill>
              <a:latin typeface="+mn-lt"/>
            </a:endParaRPr>
          </a:p>
          <a:p>
            <a:pPr fontAlgn="auto">
              <a:spcBef>
                <a:spcPts val="0"/>
              </a:spcBef>
              <a:spcAft>
                <a:spcPts val="0"/>
              </a:spcAft>
              <a:defRPr/>
            </a:pPr>
            <a:endParaRPr lang="ru-RU" sz="3600" b="1" i="1" dirty="0">
              <a:solidFill>
                <a:schemeClr val="accent2">
                  <a:lumMod val="40000"/>
                  <a:lumOff val="60000"/>
                </a:schemeClr>
              </a:solidFill>
              <a:latin typeface="+mn-lt"/>
            </a:endParaRPr>
          </a:p>
          <a:p>
            <a:pPr fontAlgn="auto">
              <a:spcBef>
                <a:spcPts val="0"/>
              </a:spcBef>
              <a:spcAft>
                <a:spcPts val="0"/>
              </a:spcAft>
              <a:defRPr/>
            </a:pPr>
            <a:r>
              <a:rPr lang="ru-RU" sz="2400" b="1" i="1" dirty="0">
                <a:solidFill>
                  <a:schemeClr val="accent2">
                    <a:lumMod val="40000"/>
                    <a:lumOff val="60000"/>
                  </a:schemeClr>
                </a:solidFill>
                <a:latin typeface="+mn-lt"/>
              </a:rPr>
              <a:t>    </a:t>
            </a:r>
            <a:endParaRPr lang="ru-RU" sz="2400" b="1" i="1" dirty="0">
              <a:solidFill>
                <a:schemeClr val="accent2">
                  <a:lumMod val="40000"/>
                  <a:lumOff val="60000"/>
                </a:schemeClr>
              </a:solidFill>
              <a:latin typeface="+mn-lt"/>
            </a:endParaRPr>
          </a:p>
          <a:p>
            <a:pPr fontAlgn="auto">
              <a:spcBef>
                <a:spcPts val="0"/>
              </a:spcBef>
              <a:spcAft>
                <a:spcPts val="0"/>
              </a:spcAft>
              <a:defRPr/>
            </a:pPr>
            <a:endParaRPr lang="ru-RU" sz="2400" b="1" i="1" dirty="0">
              <a:solidFill>
                <a:schemeClr val="accent2">
                  <a:lumMod val="40000"/>
                  <a:lumOff val="60000"/>
                </a:schemeClr>
              </a:solidFill>
              <a:latin typeface="+mn-lt"/>
            </a:endParaRPr>
          </a:p>
          <a:p>
            <a:pPr fontAlgn="auto">
              <a:spcBef>
                <a:spcPts val="0"/>
              </a:spcBef>
              <a:spcAft>
                <a:spcPts val="0"/>
              </a:spcAft>
              <a:defRPr/>
            </a:pPr>
            <a:endParaRPr lang="ru-RU" sz="2400" b="1" i="1" dirty="0">
              <a:solidFill>
                <a:schemeClr val="accent2">
                  <a:lumMod val="40000"/>
                  <a:lumOff val="60000"/>
                </a:schemeClr>
              </a:solidFill>
              <a:latin typeface="+mn-lt"/>
            </a:endParaRPr>
          </a:p>
          <a:p>
            <a:pPr fontAlgn="auto">
              <a:spcBef>
                <a:spcPts val="0"/>
              </a:spcBef>
              <a:spcAft>
                <a:spcPts val="0"/>
              </a:spcAft>
              <a:defRPr/>
            </a:pPr>
            <a:r>
              <a:rPr lang="ru-RU" sz="2400" b="1" i="1" dirty="0">
                <a:solidFill>
                  <a:schemeClr val="accent2">
                    <a:lumMod val="40000"/>
                    <a:lumOff val="60000"/>
                  </a:schemeClr>
                </a:solidFill>
                <a:latin typeface="+mn-lt"/>
              </a:rPr>
              <a:t>Воспитатель:</a:t>
            </a:r>
            <a:endParaRPr lang="ru-RU" sz="2400" b="1" i="1" dirty="0">
              <a:solidFill>
                <a:schemeClr val="accent2">
                  <a:lumMod val="40000"/>
                  <a:lumOff val="60000"/>
                </a:schemeClr>
              </a:solidFill>
              <a:latin typeface="+mn-lt"/>
            </a:endParaRPr>
          </a:p>
          <a:p>
            <a:pPr fontAlgn="auto">
              <a:spcBef>
                <a:spcPts val="0"/>
              </a:spcBef>
              <a:spcAft>
                <a:spcPts val="0"/>
              </a:spcAft>
              <a:defRPr/>
            </a:pPr>
            <a:r>
              <a:rPr lang="ru-RU" sz="2400" b="1" i="1" dirty="0">
                <a:solidFill>
                  <a:schemeClr val="accent2">
                    <a:lumMod val="40000"/>
                    <a:lumOff val="60000"/>
                  </a:schemeClr>
                </a:solidFill>
                <a:latin typeface="+mn-lt"/>
              </a:rPr>
              <a:t>      Томащук Е.А</a:t>
            </a:r>
            <a:endParaRPr lang="ru-RU" sz="2400" b="1" i="1" dirty="0">
              <a:solidFill>
                <a:schemeClr val="accent2">
                  <a:lumMod val="40000"/>
                  <a:lumOff val="60000"/>
                </a:schemeClr>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7"/>
          <p:cNvSpPr txBox="1">
            <a:spLocks noChangeArrowheads="1"/>
          </p:cNvSpPr>
          <p:nvPr/>
        </p:nvSpPr>
        <p:spPr bwMode="auto">
          <a:xfrm flipH="1">
            <a:off x="323850" y="-171450"/>
            <a:ext cx="8424863" cy="369888"/>
          </a:xfrm>
          <a:prstGeom prst="rect">
            <a:avLst/>
          </a:prstGeom>
          <a:noFill/>
          <a:ln w="9525">
            <a:noFill/>
            <a:miter lim="800000"/>
          </a:ln>
        </p:spPr>
        <p:txBody>
          <a:bodyPr>
            <a:spAutoFit/>
          </a:bodyPr>
          <a:lstStyle/>
          <a:p>
            <a:r>
              <a:rPr lang="ru-RU" b="1">
                <a:latin typeface="Calibri" panose="020F0502020204030204" pitchFamily="34" charset="0"/>
              </a:rPr>
              <a:t> </a:t>
            </a:r>
            <a:endParaRPr lang="ru-RU">
              <a:latin typeface="Calibri" panose="020F0502020204030204" pitchFamily="34" charset="0"/>
            </a:endParaRPr>
          </a:p>
        </p:txBody>
      </p:sp>
      <p:sp>
        <p:nvSpPr>
          <p:cNvPr id="5" name="TextBox 4"/>
          <p:cNvSpPr txBox="1">
            <a:spLocks noChangeArrowheads="1"/>
          </p:cNvSpPr>
          <p:nvPr/>
        </p:nvSpPr>
        <p:spPr bwMode="auto">
          <a:xfrm rot="-22194946">
            <a:off x="-615950" y="3068638"/>
            <a:ext cx="9759950" cy="701675"/>
          </a:xfrm>
          <a:prstGeom prst="rect">
            <a:avLst/>
          </a:prstGeom>
          <a:noFill/>
          <a:ln w="9525">
            <a:noFill/>
            <a:miter lim="800000"/>
          </a:ln>
        </p:spPr>
        <p:txBody>
          <a:bodyPr>
            <a:spAutoFit/>
          </a:bodyPr>
          <a:lstStyle/>
          <a:p>
            <a:pPr algn="ctr"/>
            <a:r>
              <a:rPr lang="ru-RU" sz="4000" b="1">
                <a:solidFill>
                  <a:srgbClr val="00CC00"/>
                </a:solidFill>
                <a:latin typeface="Calibri" panose="020F0502020204030204" pitchFamily="34" charset="0"/>
              </a:rPr>
              <a:t>Спасибо за внимание!</a:t>
            </a:r>
            <a:endParaRPr lang="ru-RU" sz="4000" b="1">
              <a:solidFill>
                <a:srgbClr val="00CC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p:txBody>
          <a:bodyPr/>
          <a:lstStyle/>
          <a:p>
            <a:pPr eaLnBrk="1" hangingPunct="1"/>
            <a:r>
              <a:rPr lang="ru-RU" sz="4000" smtClean="0"/>
              <a:t>ЭТАПЫ СОЗДАНИЯ</a:t>
            </a:r>
            <a:br>
              <a:rPr lang="ru-RU" sz="4000" smtClean="0"/>
            </a:br>
            <a:r>
              <a:rPr lang="ru-RU" sz="4000" smtClean="0"/>
              <a:t>мультфильма </a:t>
            </a:r>
            <a:endParaRPr lang="ru-RU" sz="4000" smtClean="0"/>
          </a:p>
        </p:txBody>
      </p:sp>
      <p:sp>
        <p:nvSpPr>
          <p:cNvPr id="15362" name="Rectangle 4"/>
          <p:cNvSpPr/>
          <p:nvPr/>
        </p:nvSpPr>
        <p:spPr bwMode="auto">
          <a:xfrm>
            <a:off x="250825" y="1773238"/>
            <a:ext cx="8229600" cy="1143000"/>
          </a:xfrm>
          <a:prstGeom prst="rect">
            <a:avLst/>
          </a:prstGeom>
          <a:noFill/>
          <a:ln w="9525">
            <a:noFill/>
            <a:miter lim="800000"/>
          </a:ln>
        </p:spPr>
        <p:txBody>
          <a:bodyPr anchor="ctr"/>
          <a:lstStyle/>
          <a:p>
            <a:pPr algn="ctr"/>
            <a:endParaRPr lang="ru-RU" sz="4000">
              <a:latin typeface="Calibri" panose="020F0502020204030204" pitchFamily="34" charset="0"/>
            </a:endParaRPr>
          </a:p>
        </p:txBody>
      </p:sp>
      <p:sp>
        <p:nvSpPr>
          <p:cNvPr id="15363" name="Text Box 7"/>
          <p:cNvSpPr txBox="1">
            <a:spLocks noChangeArrowheads="1"/>
          </p:cNvSpPr>
          <p:nvPr/>
        </p:nvSpPr>
        <p:spPr bwMode="auto">
          <a:xfrm>
            <a:off x="519113" y="1506538"/>
            <a:ext cx="184150" cy="366712"/>
          </a:xfrm>
          <a:prstGeom prst="rect">
            <a:avLst/>
          </a:prstGeom>
          <a:noFill/>
          <a:ln w="9525">
            <a:noFill/>
            <a:miter lim="800000"/>
          </a:ln>
        </p:spPr>
        <p:txBody>
          <a:bodyPr wrap="none">
            <a:spAutoFit/>
          </a:bodyPr>
          <a:lstStyle/>
          <a:p>
            <a:endParaRPr lang="ru-RU">
              <a:latin typeface="Times New Roman" panose="02020603050405020304" pitchFamily="18" charset="0"/>
            </a:endParaRPr>
          </a:p>
        </p:txBody>
      </p:sp>
      <p:sp>
        <p:nvSpPr>
          <p:cNvPr id="15365" name="Rectangle 5"/>
          <p:cNvSpPr>
            <a:spLocks noChangeArrowheads="1"/>
          </p:cNvSpPr>
          <p:nvPr/>
        </p:nvSpPr>
        <p:spPr bwMode="auto">
          <a:xfrm>
            <a:off x="1042988" y="2170113"/>
            <a:ext cx="4262437" cy="2225675"/>
          </a:xfrm>
          <a:prstGeom prst="rect">
            <a:avLst/>
          </a:prstGeom>
          <a:noFill/>
          <a:ln w="9525">
            <a:noFill/>
            <a:miter lim="800000"/>
          </a:ln>
          <a:effectLst/>
        </p:spPr>
        <p:txBody>
          <a:bodyPr wrap="none" anchor="ctr">
            <a:spAutoFit/>
          </a:bodyPr>
          <a:lstStyle/>
          <a:p>
            <a:pPr marL="342900" indent="-342900">
              <a:buFontTx/>
              <a:buAutoNum type="arabicPeriod"/>
            </a:pPr>
            <a:r>
              <a:rPr lang="ru-RU" sz="2000" b="1">
                <a:latin typeface="Times New Roman" panose="02020603050405020304" pitchFamily="18" charset="0"/>
              </a:rPr>
              <a:t>Идея </a:t>
            </a:r>
            <a:endParaRPr lang="ru-RU" sz="2000" b="1">
              <a:latin typeface="Times New Roman" panose="02020603050405020304" pitchFamily="18" charset="0"/>
            </a:endParaRPr>
          </a:p>
          <a:p>
            <a:pPr marL="342900" indent="-342900">
              <a:buFontTx/>
              <a:buAutoNum type="arabicPeriod"/>
            </a:pPr>
            <a:r>
              <a:rPr lang="ru-RU" sz="2000" b="1">
                <a:latin typeface="Times New Roman" panose="02020603050405020304" pitchFamily="18" charset="0"/>
              </a:rPr>
              <a:t>Сценарий </a:t>
            </a:r>
            <a:endParaRPr lang="ru-RU" sz="2000" b="1">
              <a:latin typeface="Times New Roman" panose="02020603050405020304" pitchFamily="18" charset="0"/>
            </a:endParaRPr>
          </a:p>
          <a:p>
            <a:pPr marL="342900" indent="-342900">
              <a:buFontTx/>
              <a:buAutoNum type="arabicPeriod"/>
            </a:pPr>
            <a:r>
              <a:rPr lang="ru-RU" sz="2000" b="1">
                <a:latin typeface="Times New Roman" panose="02020603050405020304" pitchFamily="18" charset="0"/>
              </a:rPr>
              <a:t>Фон +герои</a:t>
            </a:r>
            <a:endParaRPr lang="ru-RU" sz="2000" b="1">
              <a:latin typeface="Times New Roman" panose="02020603050405020304" pitchFamily="18" charset="0"/>
            </a:endParaRPr>
          </a:p>
          <a:p>
            <a:pPr marL="342900" indent="-342900">
              <a:buFontTx/>
              <a:buAutoNum type="arabicPeriod"/>
            </a:pPr>
            <a:r>
              <a:rPr lang="ru-RU" sz="2000" b="1">
                <a:latin typeface="Times New Roman" panose="02020603050405020304" pitchFamily="18" charset="0"/>
              </a:rPr>
              <a:t>Раскадровка </a:t>
            </a:r>
            <a:endParaRPr lang="ru-RU" sz="2000" b="1">
              <a:latin typeface="Times New Roman" panose="02020603050405020304" pitchFamily="18" charset="0"/>
            </a:endParaRPr>
          </a:p>
          <a:p>
            <a:pPr marL="342900" indent="-342900">
              <a:buFontTx/>
              <a:buAutoNum type="arabicPeriod"/>
            </a:pPr>
            <a:r>
              <a:rPr lang="ru-RU" sz="2000" b="1">
                <a:latin typeface="Times New Roman" panose="02020603050405020304" pitchFamily="18" charset="0"/>
              </a:rPr>
              <a:t>Съемка</a:t>
            </a:r>
            <a:endParaRPr lang="ru-RU" sz="2000" b="1">
              <a:latin typeface="Times New Roman" panose="02020603050405020304" pitchFamily="18" charset="0"/>
            </a:endParaRPr>
          </a:p>
          <a:p>
            <a:pPr marL="342900" indent="-342900">
              <a:buFontTx/>
              <a:buAutoNum type="arabicPeriod"/>
            </a:pPr>
            <a:r>
              <a:rPr lang="ru-RU" sz="2000" b="1">
                <a:latin typeface="Times New Roman" panose="02020603050405020304" pitchFamily="18" charset="0"/>
              </a:rPr>
              <a:t>Монтаж + звук</a:t>
            </a:r>
            <a:endParaRPr lang="ru-RU" sz="2000" b="1">
              <a:latin typeface="Times New Roman" panose="02020603050405020304" pitchFamily="18" charset="0"/>
            </a:endParaRPr>
          </a:p>
          <a:p>
            <a:pPr marL="342900" indent="-342900">
              <a:buFontTx/>
              <a:buAutoNum type="arabicPeriod"/>
            </a:pPr>
            <a:r>
              <a:rPr lang="ru-RU" sz="2000" b="1">
                <a:latin typeface="Times New Roman" panose="02020603050405020304" pitchFamily="18" charset="0"/>
              </a:rPr>
              <a:t>Готовый продукт (мультфильм)</a:t>
            </a:r>
            <a:endParaRPr lang="ru-RU" sz="2000" b="1">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4479925" y="-63500"/>
            <a:ext cx="184150" cy="584200"/>
          </a:xfrm>
          <a:prstGeom prst="rect">
            <a:avLst/>
          </a:prstGeom>
          <a:noFill/>
          <a:ln w="9525">
            <a:noFill/>
            <a:miter lim="800000"/>
          </a:ln>
        </p:spPr>
        <p:txBody>
          <a:bodyPr wrap="none" anchor="ctr">
            <a:spAutoFit/>
          </a:bodyPr>
          <a:lstStyle/>
          <a:p>
            <a:pPr algn="just"/>
            <a:endParaRPr lang="ru-RU" sz="1400">
              <a:solidFill>
                <a:srgbClr val="221E1F"/>
              </a:solidFill>
              <a:latin typeface="Times New Roman" panose="02020603050405020304" pitchFamily="18" charset="0"/>
              <a:cs typeface="Times New Roman" panose="02020603050405020304" pitchFamily="18" charset="0"/>
            </a:endParaRPr>
          </a:p>
          <a:p>
            <a:pPr algn="just"/>
            <a:endParaRPr lang="ru-RU">
              <a:cs typeface="Arial" panose="020B0604020202020204" pitchFamily="34" charset="0"/>
            </a:endParaRPr>
          </a:p>
        </p:txBody>
      </p:sp>
      <p:sp>
        <p:nvSpPr>
          <p:cNvPr id="16387" name="TextBox 20"/>
          <p:cNvSpPr txBox="1">
            <a:spLocks noChangeArrowheads="1"/>
          </p:cNvSpPr>
          <p:nvPr/>
        </p:nvSpPr>
        <p:spPr bwMode="auto">
          <a:xfrm>
            <a:off x="900113" y="692150"/>
            <a:ext cx="7056437" cy="1830388"/>
          </a:xfrm>
          <a:prstGeom prst="rect">
            <a:avLst/>
          </a:prstGeom>
          <a:noFill/>
          <a:ln w="9525">
            <a:noFill/>
            <a:miter lim="800000"/>
          </a:ln>
        </p:spPr>
        <p:txBody>
          <a:bodyPr>
            <a:spAutoFit/>
          </a:bodyPr>
          <a:lstStyle/>
          <a:p>
            <a:r>
              <a:rPr lang="ru-RU" b="1">
                <a:solidFill>
                  <a:srgbClr val="006600"/>
                </a:solidFill>
                <a:latin typeface="Times New Roman" panose="02020603050405020304" pitchFamily="18" charset="0"/>
              </a:rPr>
              <a:t>1</a:t>
            </a:r>
            <a:r>
              <a:rPr lang="en-US" b="1">
                <a:solidFill>
                  <a:srgbClr val="006600"/>
                </a:solidFill>
                <a:latin typeface="Times New Roman" panose="02020603050405020304" pitchFamily="18" charset="0"/>
              </a:rPr>
              <a:t> </a:t>
            </a:r>
            <a:r>
              <a:rPr lang="ru-RU" b="1">
                <a:solidFill>
                  <a:srgbClr val="006600"/>
                </a:solidFill>
                <a:latin typeface="Times New Roman" panose="02020603050405020304" pitchFamily="18" charset="0"/>
              </a:rPr>
              <a:t>ЭТАП .ПОИСК ИДЕИ. ТЕМА БУДУЩЕГО ФИЛЬМА</a:t>
            </a:r>
            <a:r>
              <a:rPr lang="ru-RU" b="1">
                <a:solidFill>
                  <a:srgbClr val="00CC00"/>
                </a:solidFill>
                <a:latin typeface="Times New Roman" panose="02020603050405020304" pitchFamily="18" charset="0"/>
              </a:rPr>
              <a:t>.</a:t>
            </a:r>
            <a:endParaRPr lang="ru-RU" b="1">
              <a:solidFill>
                <a:srgbClr val="00CC00"/>
              </a:solidFill>
              <a:latin typeface="Times New Roman" panose="02020603050405020304" pitchFamily="18" charset="0"/>
            </a:endParaRPr>
          </a:p>
          <a:p>
            <a:pPr algn="ctr"/>
            <a:r>
              <a:rPr lang="ru-RU" sz="2000">
                <a:latin typeface="Times New Roman" panose="02020603050405020304" pitchFamily="18" charset="0"/>
              </a:rPr>
              <a:t>Желательно, что бы историю сочинили дети,</a:t>
            </a:r>
            <a:endParaRPr lang="ru-RU" sz="2000">
              <a:latin typeface="Times New Roman" panose="02020603050405020304" pitchFamily="18" charset="0"/>
            </a:endParaRPr>
          </a:p>
          <a:p>
            <a:pPr algn="ctr"/>
            <a:r>
              <a:rPr lang="ru-RU" sz="2000">
                <a:latin typeface="Times New Roman" panose="02020603050405020304" pitchFamily="18" charset="0"/>
              </a:rPr>
              <a:t> тогда дети проявляют большую активность и заинтересованность</a:t>
            </a:r>
            <a:r>
              <a:rPr lang="ru-RU">
                <a:latin typeface="Times New Roman" panose="02020603050405020304" pitchFamily="18" charset="0"/>
              </a:rPr>
              <a:t>. </a:t>
            </a:r>
            <a:endParaRPr lang="ru-RU">
              <a:latin typeface="Times New Roman" panose="02020603050405020304" pitchFamily="18" charset="0"/>
            </a:endParaRPr>
          </a:p>
          <a:p>
            <a:endParaRPr lang="ru-RU">
              <a:latin typeface="Times New Roman" panose="02020603050405020304" pitchFamily="18" charset="0"/>
            </a:endParaRPr>
          </a:p>
          <a:p>
            <a:endParaRPr lang="ru-RU">
              <a:latin typeface="Times New Roman" panose="02020603050405020304" pitchFamily="18" charset="0"/>
            </a:endParaRPr>
          </a:p>
        </p:txBody>
      </p:sp>
      <p:pic>
        <p:nvPicPr>
          <p:cNvPr id="16388" name="Рисунок 24" descr="fgdcdynbbfddf.jpg"/>
          <p:cNvPicPr>
            <a:picLocks noChangeAspect="1"/>
          </p:cNvPicPr>
          <p:nvPr/>
        </p:nvPicPr>
        <p:blipFill>
          <a:blip r:embed="rId1"/>
          <a:srcRect/>
          <a:stretch>
            <a:fillRect/>
          </a:stretch>
        </p:blipFill>
        <p:spPr bwMode="auto">
          <a:xfrm>
            <a:off x="1908175" y="2565400"/>
            <a:ext cx="4951413" cy="320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7"/>
          <p:cNvSpPr txBox="1">
            <a:spLocks noChangeArrowheads="1"/>
          </p:cNvSpPr>
          <p:nvPr/>
        </p:nvSpPr>
        <p:spPr bwMode="auto">
          <a:xfrm>
            <a:off x="395288" y="981075"/>
            <a:ext cx="8064500" cy="3233738"/>
          </a:xfrm>
          <a:prstGeom prst="rect">
            <a:avLst/>
          </a:prstGeom>
          <a:noFill/>
          <a:ln w="9525">
            <a:noFill/>
            <a:miter lim="800000"/>
          </a:ln>
        </p:spPr>
        <p:txBody>
          <a:bodyPr>
            <a:spAutoFit/>
          </a:bodyPr>
          <a:lstStyle/>
          <a:p>
            <a:r>
              <a:rPr lang="ru-RU" sz="2000" b="1">
                <a:solidFill>
                  <a:srgbClr val="006600"/>
                </a:solidFill>
                <a:latin typeface="Times New Roman" panose="02020603050405020304" pitchFamily="18" charset="0"/>
              </a:rPr>
              <a:t> 2 ЭТАП.  СЦЕНАРИЙ.</a:t>
            </a:r>
            <a:endParaRPr lang="ru-RU" sz="2000" b="1">
              <a:solidFill>
                <a:srgbClr val="006600"/>
              </a:solidFill>
              <a:latin typeface="Times New Roman" panose="02020603050405020304" pitchFamily="18" charset="0"/>
            </a:endParaRPr>
          </a:p>
          <a:p>
            <a:r>
              <a:rPr lang="ru-RU" b="1">
                <a:latin typeface="Calibri" panose="020F0502020204030204" pitchFamily="34" charset="0"/>
              </a:rPr>
              <a:t> </a:t>
            </a:r>
            <a:r>
              <a:rPr lang="ru-RU" sz="1600">
                <a:latin typeface="Times New Roman" panose="02020603050405020304" pitchFamily="18" charset="0"/>
              </a:rPr>
              <a:t>.  </a:t>
            </a:r>
            <a:endParaRPr lang="ru-RU" sz="1600">
              <a:latin typeface="Times New Roman" panose="02020603050405020304" pitchFamily="18" charset="0"/>
            </a:endParaRPr>
          </a:p>
          <a:p>
            <a:pPr algn="just">
              <a:buFontTx/>
              <a:buChar char="•"/>
            </a:pPr>
            <a:r>
              <a:rPr lang="ru-RU" sz="2800" i="1">
                <a:latin typeface="Times New Roman" panose="02020603050405020304" pitchFamily="18" charset="0"/>
              </a:rPr>
              <a:t>Начало</a:t>
            </a:r>
            <a:endParaRPr lang="ru-RU" sz="2800" i="1">
              <a:latin typeface="Times New Roman" panose="02020603050405020304" pitchFamily="18" charset="0"/>
            </a:endParaRPr>
          </a:p>
          <a:p>
            <a:pPr algn="just">
              <a:buFontTx/>
              <a:buChar char="•"/>
            </a:pPr>
            <a:r>
              <a:rPr lang="ru-RU" sz="2800" i="1">
                <a:latin typeface="Times New Roman" panose="02020603050405020304" pitchFamily="18" charset="0"/>
              </a:rPr>
              <a:t>Завязка</a:t>
            </a:r>
            <a:endParaRPr lang="ru-RU" sz="2800">
              <a:latin typeface="Times New Roman" panose="02020603050405020304" pitchFamily="18" charset="0"/>
            </a:endParaRPr>
          </a:p>
          <a:p>
            <a:pPr algn="just">
              <a:buFontTx/>
              <a:buChar char="•"/>
            </a:pPr>
            <a:r>
              <a:rPr lang="ru-RU" sz="2800" i="1">
                <a:latin typeface="Times New Roman" panose="02020603050405020304" pitchFamily="18" charset="0"/>
              </a:rPr>
              <a:t>Развитие событий</a:t>
            </a:r>
            <a:endParaRPr lang="ru-RU" sz="2800" i="1">
              <a:latin typeface="Times New Roman" panose="02020603050405020304" pitchFamily="18" charset="0"/>
            </a:endParaRPr>
          </a:p>
          <a:p>
            <a:pPr algn="just">
              <a:buFontTx/>
              <a:buChar char="•"/>
            </a:pPr>
            <a:r>
              <a:rPr lang="ru-RU" sz="2800">
                <a:latin typeface="Times New Roman" panose="02020603050405020304" pitchFamily="18" charset="0"/>
              </a:rPr>
              <a:t> </a:t>
            </a:r>
            <a:r>
              <a:rPr lang="ru-RU" sz="2800" i="1">
                <a:latin typeface="Times New Roman" panose="02020603050405020304" pitchFamily="18" charset="0"/>
              </a:rPr>
              <a:t>Кульминация</a:t>
            </a:r>
            <a:r>
              <a:rPr lang="ru-RU" sz="2800">
                <a:latin typeface="Times New Roman" panose="02020603050405020304" pitchFamily="18" charset="0"/>
              </a:rPr>
              <a:t>   </a:t>
            </a:r>
            <a:endParaRPr lang="ru-RU" sz="2800">
              <a:latin typeface="Times New Roman" panose="02020603050405020304" pitchFamily="18" charset="0"/>
            </a:endParaRPr>
          </a:p>
          <a:p>
            <a:pPr algn="just">
              <a:buFontTx/>
              <a:buChar char="•"/>
            </a:pPr>
            <a:r>
              <a:rPr lang="ru-RU" sz="2800" i="1">
                <a:latin typeface="Times New Roman" panose="02020603050405020304" pitchFamily="18" charset="0"/>
              </a:rPr>
              <a:t>Развязка</a:t>
            </a:r>
            <a:endParaRPr lang="ru-RU" sz="2800">
              <a:latin typeface="Times New Roman" panose="02020603050405020304" pitchFamily="18" charset="0"/>
            </a:endParaRPr>
          </a:p>
          <a:p>
            <a:pPr algn="just"/>
            <a:r>
              <a:rPr lang="ru-RU" sz="2800">
                <a:latin typeface="Times New Roman" panose="02020603050405020304" pitchFamily="18" charset="0"/>
              </a:rPr>
              <a:t> </a:t>
            </a:r>
            <a:endParaRPr lang="ru-RU" sz="28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7"/>
          <p:cNvSpPr txBox="1">
            <a:spLocks noChangeArrowheads="1"/>
          </p:cNvSpPr>
          <p:nvPr/>
        </p:nvSpPr>
        <p:spPr bwMode="auto">
          <a:xfrm>
            <a:off x="755650" y="549275"/>
            <a:ext cx="7704138" cy="368300"/>
          </a:xfrm>
          <a:prstGeom prst="rect">
            <a:avLst/>
          </a:prstGeom>
          <a:noFill/>
          <a:ln w="9525">
            <a:noFill/>
            <a:miter lim="800000"/>
          </a:ln>
        </p:spPr>
        <p:txBody>
          <a:bodyPr>
            <a:spAutoFit/>
          </a:bodyPr>
          <a:lstStyle/>
          <a:p>
            <a:r>
              <a:rPr lang="ru-RU" b="1">
                <a:latin typeface="Calibri" panose="020F0502020204030204" pitchFamily="34" charset="0"/>
              </a:rPr>
              <a:t> </a:t>
            </a:r>
            <a:endParaRPr lang="ru-RU">
              <a:latin typeface="Calibri" panose="020F0502020204030204" pitchFamily="34" charset="0"/>
            </a:endParaRPr>
          </a:p>
        </p:txBody>
      </p:sp>
      <p:sp>
        <p:nvSpPr>
          <p:cNvPr id="19458" name="TextBox 6"/>
          <p:cNvSpPr txBox="1">
            <a:spLocks noChangeArrowheads="1"/>
          </p:cNvSpPr>
          <p:nvPr/>
        </p:nvSpPr>
        <p:spPr bwMode="auto">
          <a:xfrm>
            <a:off x="395288" y="188913"/>
            <a:ext cx="8064500" cy="3937000"/>
          </a:xfrm>
          <a:prstGeom prst="rect">
            <a:avLst/>
          </a:prstGeom>
          <a:noFill/>
          <a:ln w="9525">
            <a:noFill/>
            <a:miter lim="800000"/>
          </a:ln>
        </p:spPr>
        <p:txBody>
          <a:bodyPr>
            <a:spAutoFit/>
          </a:bodyPr>
          <a:lstStyle/>
          <a:p>
            <a:pPr marL="342900" indent="-342900"/>
            <a:r>
              <a:rPr lang="ru-RU" b="1">
                <a:solidFill>
                  <a:srgbClr val="006600"/>
                </a:solidFill>
                <a:latin typeface="Times New Roman" panose="02020603050405020304" pitchFamily="18" charset="0"/>
              </a:rPr>
              <a:t>3.СОЗДАНИЕ ПЕРСОНАЖЕЙ И ФОНА</a:t>
            </a:r>
            <a:endParaRPr lang="ru-RU">
              <a:solidFill>
                <a:srgbClr val="006600"/>
              </a:solidFill>
              <a:latin typeface="Times New Roman" panose="02020603050405020304" pitchFamily="18" charset="0"/>
            </a:endParaRPr>
          </a:p>
          <a:p>
            <a:pPr marL="342900" indent="-342900"/>
            <a:r>
              <a:rPr lang="ru-RU" b="1">
                <a:latin typeface="Calibri" panose="020F0502020204030204" pitchFamily="34" charset="0"/>
              </a:rPr>
              <a:t> </a:t>
            </a:r>
            <a:endParaRPr lang="ru-RU">
              <a:latin typeface="Calibri" panose="020F0502020204030204" pitchFamily="34" charset="0"/>
            </a:endParaRPr>
          </a:p>
          <a:p>
            <a:pPr marL="342900" indent="-342900" algn="just"/>
            <a:r>
              <a:rPr lang="ru-RU">
                <a:latin typeface="Times New Roman" panose="02020603050405020304" pitchFamily="18" charset="0"/>
              </a:rPr>
              <a:t> Перед созданием образов рассматриваем фотографии, иллюстрации и рисунки с различными вариантами изображения этих персонажей, отличающиеся манерой исполнения, техникой, использованием художественных материалов. </a:t>
            </a:r>
            <a:endParaRPr lang="ru-RU">
              <a:latin typeface="Times New Roman" panose="02020603050405020304" pitchFamily="18" charset="0"/>
            </a:endParaRPr>
          </a:p>
          <a:p>
            <a:pPr marL="342900" indent="-342900" algn="just"/>
            <a:endParaRPr lang="ru-RU">
              <a:latin typeface="Times New Roman" panose="02020603050405020304" pitchFamily="18" charset="0"/>
            </a:endParaRPr>
          </a:p>
          <a:p>
            <a:pPr marL="342900" indent="-342900"/>
            <a:r>
              <a:rPr lang="ru-RU">
                <a:latin typeface="Times New Roman" panose="02020603050405020304" pitchFamily="18" charset="0"/>
              </a:rPr>
              <a:t>Фоны должны быть достаточно сдержанными, чтобы герои на них не потерялись. Некоторые элементы антуража (деревья, здания, облака и пр.) изготавливаются отдельно для мобильности в выстраивании мизансцен и создания глубины пространства в кадре. </a:t>
            </a:r>
            <a:endParaRPr lang="ru-RU">
              <a:latin typeface="Times New Roman" panose="02020603050405020304" pitchFamily="18" charset="0"/>
            </a:endParaRPr>
          </a:p>
          <a:p>
            <a:pPr marL="342900" indent="-342900"/>
            <a:r>
              <a:rPr lang="ru-RU">
                <a:latin typeface="Calibri" panose="020F0502020204030204" pitchFamily="34" charset="0"/>
              </a:rPr>
              <a:t> </a:t>
            </a:r>
            <a:endParaRPr lang="ru-RU">
              <a:latin typeface="Calibri" panose="020F0502020204030204" pitchFamily="34" charset="0"/>
            </a:endParaRPr>
          </a:p>
          <a:p>
            <a:pPr marL="342900" indent="-342900"/>
            <a:r>
              <a:rPr lang="ru-RU" b="1">
                <a:latin typeface="Calibri" panose="020F0502020204030204" pitchFamily="34" charset="0"/>
              </a:rPr>
              <a:t> </a:t>
            </a:r>
            <a:endParaRPr lang="ru-RU">
              <a:latin typeface="Calibri" panose="020F0502020204030204" pitchFamily="34" charset="0"/>
            </a:endParaRPr>
          </a:p>
          <a:p>
            <a:pPr marL="342900" indent="-342900"/>
            <a:endParaRPr lang="ru-RU">
              <a:latin typeface="Calibri" panose="020F0502020204030204" pitchFamily="34" charset="0"/>
            </a:endParaRPr>
          </a:p>
        </p:txBody>
      </p:sp>
      <p:pic>
        <p:nvPicPr>
          <p:cNvPr id="19459" name="Picture 6" descr="IMG20230213104133"/>
          <p:cNvPicPr>
            <a:picLocks noChangeAspect="1" noChangeArrowheads="1"/>
          </p:cNvPicPr>
          <p:nvPr/>
        </p:nvPicPr>
        <p:blipFill>
          <a:blip r:embed="rId1"/>
          <a:srcRect/>
          <a:stretch>
            <a:fillRect/>
          </a:stretch>
        </p:blipFill>
        <p:spPr bwMode="auto">
          <a:xfrm>
            <a:off x="539750" y="3573463"/>
            <a:ext cx="3390900" cy="2543175"/>
          </a:xfrm>
          <a:prstGeom prst="rect">
            <a:avLst/>
          </a:prstGeom>
          <a:noFill/>
          <a:ln w="9525">
            <a:noFill/>
            <a:miter lim="800000"/>
            <a:headEnd/>
            <a:tailEnd/>
          </a:ln>
        </p:spPr>
      </p:pic>
      <p:pic>
        <p:nvPicPr>
          <p:cNvPr id="19460" name="Picture 8" descr="IMG20230213104126"/>
          <p:cNvPicPr>
            <a:picLocks noChangeAspect="1" noChangeArrowheads="1"/>
          </p:cNvPicPr>
          <p:nvPr/>
        </p:nvPicPr>
        <p:blipFill>
          <a:blip r:embed="rId2"/>
          <a:srcRect/>
          <a:stretch>
            <a:fillRect/>
          </a:stretch>
        </p:blipFill>
        <p:spPr bwMode="auto">
          <a:xfrm>
            <a:off x="5148263" y="3529013"/>
            <a:ext cx="3455987"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9"/>
          <p:cNvSpPr txBox="1">
            <a:spLocks noChangeArrowheads="1"/>
          </p:cNvSpPr>
          <p:nvPr/>
        </p:nvSpPr>
        <p:spPr bwMode="auto">
          <a:xfrm>
            <a:off x="323850" y="260350"/>
            <a:ext cx="8532813" cy="2379663"/>
          </a:xfrm>
          <a:prstGeom prst="rect">
            <a:avLst/>
          </a:prstGeom>
          <a:noFill/>
          <a:ln w="9525">
            <a:noFill/>
            <a:miter lim="800000"/>
          </a:ln>
        </p:spPr>
        <p:txBody>
          <a:bodyPr>
            <a:spAutoFit/>
          </a:bodyPr>
          <a:lstStyle/>
          <a:p>
            <a:r>
              <a:rPr lang="ru-RU" b="1">
                <a:solidFill>
                  <a:srgbClr val="006600"/>
                </a:solidFill>
                <a:latin typeface="Times New Roman" panose="02020603050405020304" pitchFamily="18" charset="0"/>
              </a:rPr>
              <a:t>4.</a:t>
            </a:r>
            <a:r>
              <a:rPr lang="en-US" b="1">
                <a:solidFill>
                  <a:srgbClr val="006600"/>
                </a:solidFill>
                <a:latin typeface="Times New Roman" panose="02020603050405020304" pitchFamily="18" charset="0"/>
              </a:rPr>
              <a:t> </a:t>
            </a:r>
            <a:r>
              <a:rPr lang="ru-RU" b="1">
                <a:solidFill>
                  <a:srgbClr val="006600"/>
                </a:solidFill>
                <a:latin typeface="Times New Roman" panose="02020603050405020304" pitchFamily="18" charset="0"/>
              </a:rPr>
              <a:t>ЭТАП. РАСКАДРОВКА</a:t>
            </a:r>
            <a:endParaRPr lang="ru-RU" b="1">
              <a:solidFill>
                <a:srgbClr val="006600"/>
              </a:solidFill>
              <a:latin typeface="Times New Roman" panose="02020603050405020304" pitchFamily="18" charset="0"/>
            </a:endParaRPr>
          </a:p>
          <a:p>
            <a:endParaRPr lang="ru-RU" b="1">
              <a:solidFill>
                <a:srgbClr val="006600"/>
              </a:solidFill>
              <a:latin typeface="Times New Roman" panose="02020603050405020304" pitchFamily="18" charset="0"/>
            </a:endParaRPr>
          </a:p>
          <a:p>
            <a:r>
              <a:rPr lang="ru-RU" sz="2000" b="1">
                <a:latin typeface="Times New Roman" panose="02020603050405020304" pitchFamily="18" charset="0"/>
              </a:rPr>
              <a:t>Раскадровка</a:t>
            </a:r>
            <a:r>
              <a:rPr lang="ru-RU" sz="2000">
                <a:latin typeface="Times New Roman" panose="02020603050405020304" pitchFamily="18" charset="0"/>
              </a:rPr>
              <a:t> — это последовательность рисунков, служащая вспомогательным средством при создании фильмов. Она помогает визуально представить, каково видение режиссера, каким образом снимать фильм. </a:t>
            </a:r>
            <a:endParaRPr lang="ru-RU" sz="2000">
              <a:latin typeface="Times New Roman" panose="02020603050405020304" pitchFamily="18" charset="0"/>
            </a:endParaRPr>
          </a:p>
          <a:p>
            <a:r>
              <a:rPr lang="ru-RU">
                <a:latin typeface="Times New Roman" panose="02020603050405020304" pitchFamily="18" charset="0"/>
              </a:rPr>
              <a:t> </a:t>
            </a:r>
            <a:endParaRPr lang="ru-RU">
              <a:latin typeface="Times New Roman" panose="02020603050405020304" pitchFamily="18" charset="0"/>
            </a:endParaRPr>
          </a:p>
          <a:p>
            <a:r>
              <a:rPr lang="ru-RU" sz="1600">
                <a:latin typeface="Calibri" panose="020F0502020204030204" pitchFamily="34" charset="0"/>
              </a:rPr>
              <a:t>  </a:t>
            </a:r>
            <a:endParaRPr lang="ru-RU" sz="1600">
              <a:latin typeface="Calibri" panose="020F0502020204030204" pitchFamily="34" charset="0"/>
            </a:endParaRPr>
          </a:p>
        </p:txBody>
      </p:sp>
      <p:pic>
        <p:nvPicPr>
          <p:cNvPr id="21506" name="Рисунок 5" descr="vinni.jpg"/>
          <p:cNvPicPr>
            <a:picLocks noChangeAspect="1"/>
          </p:cNvPicPr>
          <p:nvPr/>
        </p:nvPicPr>
        <p:blipFill>
          <a:blip r:embed="rId1"/>
          <a:srcRect/>
          <a:stretch>
            <a:fillRect/>
          </a:stretch>
        </p:blipFill>
        <p:spPr bwMode="auto">
          <a:xfrm>
            <a:off x="2195513" y="3141663"/>
            <a:ext cx="4897437" cy="2735262"/>
          </a:xfrm>
          <a:prstGeom prst="rect">
            <a:avLst/>
          </a:prstGeom>
          <a:noFill/>
          <a:ln w="9525">
            <a:noFill/>
            <a:miter lim="800000"/>
            <a:headEnd/>
            <a:tailEnd/>
          </a:ln>
        </p:spPr>
      </p:pic>
      <p:sp>
        <p:nvSpPr>
          <p:cNvPr id="21507" name="TextBox 6"/>
          <p:cNvSpPr txBox="1">
            <a:spLocks noChangeArrowheads="1"/>
          </p:cNvSpPr>
          <p:nvPr/>
        </p:nvSpPr>
        <p:spPr bwMode="auto">
          <a:xfrm>
            <a:off x="2411413" y="4437063"/>
            <a:ext cx="1223962" cy="369887"/>
          </a:xfrm>
          <a:prstGeom prst="rect">
            <a:avLst/>
          </a:prstGeom>
          <a:noFill/>
          <a:ln w="9525">
            <a:noFill/>
            <a:miter lim="800000"/>
          </a:ln>
        </p:spPr>
        <p:txBody>
          <a:bodyPr>
            <a:spAutoFit/>
          </a:bodyPr>
          <a:lstStyle/>
          <a:p>
            <a:r>
              <a:rPr lang="ru-RU">
                <a:latin typeface="Calibri" panose="020F0502020204030204" pitchFamily="34" charset="0"/>
              </a:rPr>
              <a:t>1-3 КАДР </a:t>
            </a:r>
            <a:endParaRPr lang="ru-RU">
              <a:latin typeface="Calibri" panose="020F0502020204030204" pitchFamily="34" charset="0"/>
            </a:endParaRPr>
          </a:p>
        </p:txBody>
      </p:sp>
      <p:sp>
        <p:nvSpPr>
          <p:cNvPr id="21508" name="TextBox 8"/>
          <p:cNvSpPr txBox="1">
            <a:spLocks noChangeArrowheads="1"/>
          </p:cNvSpPr>
          <p:nvPr/>
        </p:nvSpPr>
        <p:spPr bwMode="auto">
          <a:xfrm>
            <a:off x="3995738" y="4437063"/>
            <a:ext cx="1584325" cy="369887"/>
          </a:xfrm>
          <a:prstGeom prst="rect">
            <a:avLst/>
          </a:prstGeom>
          <a:noFill/>
          <a:ln w="9525">
            <a:noFill/>
            <a:miter lim="800000"/>
          </a:ln>
        </p:spPr>
        <p:txBody>
          <a:bodyPr>
            <a:spAutoFit/>
          </a:bodyPr>
          <a:lstStyle/>
          <a:p>
            <a:r>
              <a:rPr lang="ru-RU">
                <a:latin typeface="Calibri" panose="020F0502020204030204" pitchFamily="34" charset="0"/>
              </a:rPr>
              <a:t>4-6 КАДР</a:t>
            </a:r>
            <a:endParaRPr lang="ru-RU">
              <a:latin typeface="Calibri" panose="020F0502020204030204" pitchFamily="34" charset="0"/>
            </a:endParaRPr>
          </a:p>
        </p:txBody>
      </p:sp>
      <p:sp>
        <p:nvSpPr>
          <p:cNvPr id="21509" name="TextBox 10"/>
          <p:cNvSpPr txBox="1">
            <a:spLocks noChangeArrowheads="1"/>
          </p:cNvSpPr>
          <p:nvPr/>
        </p:nvSpPr>
        <p:spPr bwMode="auto">
          <a:xfrm>
            <a:off x="5580063" y="4365625"/>
            <a:ext cx="1439862" cy="368300"/>
          </a:xfrm>
          <a:prstGeom prst="rect">
            <a:avLst/>
          </a:prstGeom>
          <a:noFill/>
          <a:ln w="9525">
            <a:noFill/>
            <a:miter lim="800000"/>
          </a:ln>
        </p:spPr>
        <p:txBody>
          <a:bodyPr>
            <a:spAutoFit/>
          </a:bodyPr>
          <a:lstStyle/>
          <a:p>
            <a:r>
              <a:rPr lang="ru-RU">
                <a:latin typeface="Calibri" panose="020F0502020204030204" pitchFamily="34" charset="0"/>
              </a:rPr>
              <a:t>6-10 КАДР</a:t>
            </a:r>
            <a:endParaRPr lang="ru-RU">
              <a:latin typeface="Calibri" panose="020F0502020204030204" pitchFamily="34" charset="0"/>
            </a:endParaRPr>
          </a:p>
        </p:txBody>
      </p:sp>
      <p:sp>
        <p:nvSpPr>
          <p:cNvPr id="21510" name="TextBox 11"/>
          <p:cNvSpPr txBox="1">
            <a:spLocks noChangeArrowheads="1"/>
          </p:cNvSpPr>
          <p:nvPr/>
        </p:nvSpPr>
        <p:spPr bwMode="auto">
          <a:xfrm>
            <a:off x="2484438" y="5805488"/>
            <a:ext cx="1301750" cy="369887"/>
          </a:xfrm>
          <a:prstGeom prst="rect">
            <a:avLst/>
          </a:prstGeom>
          <a:noFill/>
          <a:ln w="9525">
            <a:noFill/>
            <a:miter lim="800000"/>
          </a:ln>
        </p:spPr>
        <p:txBody>
          <a:bodyPr wrap="none">
            <a:spAutoFit/>
          </a:bodyPr>
          <a:lstStyle/>
          <a:p>
            <a:r>
              <a:rPr lang="ru-RU">
                <a:latin typeface="Calibri" panose="020F0502020204030204" pitchFamily="34" charset="0"/>
              </a:rPr>
              <a:t>11-12 КАДР</a:t>
            </a:r>
            <a:endParaRPr lang="ru-RU">
              <a:latin typeface="Calibri" panose="020F0502020204030204" pitchFamily="34" charset="0"/>
            </a:endParaRPr>
          </a:p>
        </p:txBody>
      </p:sp>
      <p:sp>
        <p:nvSpPr>
          <p:cNvPr id="21511" name="TextBox 12"/>
          <p:cNvSpPr txBox="1">
            <a:spLocks noChangeArrowheads="1"/>
          </p:cNvSpPr>
          <p:nvPr/>
        </p:nvSpPr>
        <p:spPr bwMode="auto">
          <a:xfrm>
            <a:off x="4067175" y="5805488"/>
            <a:ext cx="1427163" cy="369887"/>
          </a:xfrm>
          <a:prstGeom prst="rect">
            <a:avLst/>
          </a:prstGeom>
          <a:noFill/>
          <a:ln w="9525">
            <a:noFill/>
            <a:miter lim="800000"/>
          </a:ln>
        </p:spPr>
        <p:txBody>
          <a:bodyPr>
            <a:spAutoFit/>
          </a:bodyPr>
          <a:lstStyle/>
          <a:p>
            <a:r>
              <a:rPr lang="ru-RU">
                <a:latin typeface="Calibri" panose="020F0502020204030204" pitchFamily="34" charset="0"/>
              </a:rPr>
              <a:t>13-15 КАДР </a:t>
            </a:r>
            <a:endParaRPr lang="ru-RU">
              <a:latin typeface="Calibri" panose="020F0502020204030204" pitchFamily="34" charset="0"/>
            </a:endParaRPr>
          </a:p>
        </p:txBody>
      </p:sp>
      <p:sp>
        <p:nvSpPr>
          <p:cNvPr id="21512" name="TextBox 13"/>
          <p:cNvSpPr txBox="1">
            <a:spLocks noChangeArrowheads="1"/>
          </p:cNvSpPr>
          <p:nvPr/>
        </p:nvSpPr>
        <p:spPr bwMode="auto">
          <a:xfrm>
            <a:off x="5651500" y="5732463"/>
            <a:ext cx="1379538" cy="369887"/>
          </a:xfrm>
          <a:prstGeom prst="rect">
            <a:avLst/>
          </a:prstGeom>
          <a:noFill/>
          <a:ln w="9525">
            <a:noFill/>
            <a:miter lim="800000"/>
          </a:ln>
        </p:spPr>
        <p:txBody>
          <a:bodyPr>
            <a:spAutoFit/>
          </a:bodyPr>
          <a:lstStyle/>
          <a:p>
            <a:r>
              <a:rPr lang="ru-RU">
                <a:latin typeface="Calibri" panose="020F0502020204030204" pitchFamily="34" charset="0"/>
              </a:rPr>
              <a:t>16-19 КАДР</a:t>
            </a:r>
            <a:endParaRPr lang="ru-RU">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Содержимое 3" descr="e20004d18616d04e646b2cce31662cb6.jpg"/>
          <p:cNvPicPr>
            <a:picLocks noGrp="1" noChangeAspect="1"/>
          </p:cNvPicPr>
          <p:nvPr>
            <p:ph idx="1"/>
          </p:nvPr>
        </p:nvPicPr>
        <p:blipFill>
          <a:blip r:embed="rId1"/>
          <a:srcRect/>
          <a:stretch>
            <a:fillRect/>
          </a:stretch>
        </p:blipFill>
        <p:spPr>
          <a:xfrm>
            <a:off x="323850" y="1557338"/>
            <a:ext cx="3084513" cy="4464050"/>
          </a:xfrm>
        </p:spPr>
      </p:pic>
      <p:sp>
        <p:nvSpPr>
          <p:cNvPr id="23554" name="TextBox 7"/>
          <p:cNvSpPr txBox="1">
            <a:spLocks noChangeArrowheads="1"/>
          </p:cNvSpPr>
          <p:nvPr/>
        </p:nvSpPr>
        <p:spPr bwMode="auto">
          <a:xfrm>
            <a:off x="755650" y="549275"/>
            <a:ext cx="7704138" cy="368300"/>
          </a:xfrm>
          <a:prstGeom prst="rect">
            <a:avLst/>
          </a:prstGeom>
          <a:noFill/>
          <a:ln w="9525">
            <a:noFill/>
            <a:miter lim="800000"/>
          </a:ln>
        </p:spPr>
        <p:txBody>
          <a:bodyPr>
            <a:spAutoFit/>
          </a:bodyPr>
          <a:lstStyle/>
          <a:p>
            <a:r>
              <a:rPr lang="ru-RU" b="1">
                <a:latin typeface="Calibri" panose="020F0502020204030204" pitchFamily="34" charset="0"/>
              </a:rPr>
              <a:t> </a:t>
            </a:r>
            <a:endParaRPr lang="ru-RU">
              <a:latin typeface="Calibri" panose="020F0502020204030204" pitchFamily="34" charset="0"/>
            </a:endParaRPr>
          </a:p>
        </p:txBody>
      </p:sp>
      <p:sp>
        <p:nvSpPr>
          <p:cNvPr id="23555" name="TextBox 6"/>
          <p:cNvSpPr txBox="1">
            <a:spLocks noChangeArrowheads="1"/>
          </p:cNvSpPr>
          <p:nvPr/>
        </p:nvSpPr>
        <p:spPr bwMode="auto">
          <a:xfrm>
            <a:off x="468313" y="188913"/>
            <a:ext cx="8064500" cy="915987"/>
          </a:xfrm>
          <a:prstGeom prst="rect">
            <a:avLst/>
          </a:prstGeom>
          <a:noFill/>
          <a:ln w="9525">
            <a:noFill/>
            <a:miter lim="800000"/>
          </a:ln>
        </p:spPr>
        <p:txBody>
          <a:bodyPr>
            <a:spAutoFit/>
          </a:bodyPr>
          <a:lstStyle/>
          <a:p>
            <a:r>
              <a:rPr lang="ru-RU" b="1">
                <a:solidFill>
                  <a:srgbClr val="006600"/>
                </a:solidFill>
                <a:latin typeface="Times New Roman" panose="02020603050405020304" pitchFamily="18" charset="0"/>
              </a:rPr>
              <a:t>5.СЪЕМКА</a:t>
            </a:r>
            <a:endParaRPr lang="ru-RU" b="1">
              <a:solidFill>
                <a:srgbClr val="006600"/>
              </a:solidFill>
              <a:latin typeface="Times New Roman" panose="02020603050405020304" pitchFamily="18" charset="0"/>
            </a:endParaRPr>
          </a:p>
          <a:p>
            <a:endParaRPr lang="ru-RU">
              <a:solidFill>
                <a:srgbClr val="006600"/>
              </a:solidFill>
              <a:latin typeface="Times New Roman" panose="02020603050405020304" pitchFamily="18" charset="0"/>
            </a:endParaRPr>
          </a:p>
          <a:p>
            <a:endParaRPr lang="ru-RU"/>
          </a:p>
        </p:txBody>
      </p:sp>
      <p:sp>
        <p:nvSpPr>
          <p:cNvPr id="23556" name="TextBox 6"/>
          <p:cNvSpPr txBox="1">
            <a:spLocks noChangeArrowheads="1"/>
          </p:cNvSpPr>
          <p:nvPr/>
        </p:nvSpPr>
        <p:spPr bwMode="auto">
          <a:xfrm>
            <a:off x="3924300" y="1773238"/>
            <a:ext cx="4246563" cy="2289175"/>
          </a:xfrm>
          <a:prstGeom prst="rect">
            <a:avLst/>
          </a:prstGeom>
          <a:noFill/>
          <a:ln w="9525">
            <a:noFill/>
            <a:miter lim="800000"/>
          </a:ln>
        </p:spPr>
        <p:txBody>
          <a:bodyPr>
            <a:spAutoFit/>
          </a:bodyPr>
          <a:lstStyle/>
          <a:p>
            <a:r>
              <a:rPr lang="ru-RU" b="1">
                <a:solidFill>
                  <a:srgbClr val="006600"/>
                </a:solidFill>
                <a:latin typeface="Times New Roman" panose="02020603050405020304" pitchFamily="18" charset="0"/>
              </a:rPr>
              <a:t>ОБОРОДЫВАНИЕ ДЛЯ СЪЕМКИ:</a:t>
            </a:r>
            <a:endParaRPr lang="ru-RU" b="1">
              <a:solidFill>
                <a:srgbClr val="006600"/>
              </a:solidFill>
              <a:latin typeface="Times New Roman" panose="02020603050405020304" pitchFamily="18" charset="0"/>
            </a:endParaRPr>
          </a:p>
          <a:p>
            <a:endParaRPr lang="ru-RU" b="1">
              <a:solidFill>
                <a:srgbClr val="006600"/>
              </a:solidFill>
              <a:latin typeface="Times New Roman" panose="02020603050405020304" pitchFamily="18" charset="0"/>
            </a:endParaRPr>
          </a:p>
          <a:p>
            <a:r>
              <a:rPr lang="ru-RU" b="1">
                <a:latin typeface="Times New Roman" panose="02020603050405020304" pitchFamily="18" charset="0"/>
              </a:rPr>
              <a:t>-ШИРМА+ПЕРСОНАЖИ+ФОН</a:t>
            </a:r>
            <a:endParaRPr lang="ru-RU" b="1">
              <a:latin typeface="Times New Roman" panose="02020603050405020304" pitchFamily="18" charset="0"/>
            </a:endParaRPr>
          </a:p>
          <a:p>
            <a:r>
              <a:rPr lang="ru-RU" b="1">
                <a:latin typeface="Times New Roman" panose="02020603050405020304" pitchFamily="18" charset="0"/>
              </a:rPr>
              <a:t>- ЛАМПА</a:t>
            </a:r>
            <a:endParaRPr lang="ru-RU" b="1">
              <a:latin typeface="Times New Roman" panose="02020603050405020304" pitchFamily="18" charset="0"/>
            </a:endParaRPr>
          </a:p>
          <a:p>
            <a:r>
              <a:rPr lang="ru-RU" b="1">
                <a:latin typeface="Times New Roman" panose="02020603050405020304" pitchFamily="18" charset="0"/>
              </a:rPr>
              <a:t>-ШТАТИВ</a:t>
            </a:r>
            <a:endParaRPr lang="ru-RU" b="1">
              <a:latin typeface="Times New Roman" panose="02020603050405020304" pitchFamily="18" charset="0"/>
            </a:endParaRPr>
          </a:p>
          <a:p>
            <a:r>
              <a:rPr lang="ru-RU" b="1">
                <a:latin typeface="Times New Roman" panose="02020603050405020304" pitchFamily="18" charset="0"/>
              </a:rPr>
              <a:t>-ТЕЛЕФОН</a:t>
            </a:r>
            <a:endParaRPr lang="ru-RU" b="1">
              <a:latin typeface="Times New Roman" panose="02020603050405020304" pitchFamily="18" charset="0"/>
            </a:endParaRPr>
          </a:p>
          <a:p>
            <a:endParaRPr lang="ru-RU" b="1">
              <a:solidFill>
                <a:srgbClr val="000000"/>
              </a:solidFill>
              <a:latin typeface="Calibri" panose="020F0502020204030204" pitchFamily="34" charset="0"/>
            </a:endParaRPr>
          </a:p>
          <a:p>
            <a:r>
              <a:rPr lang="ru-RU"/>
              <a:t> </a:t>
            </a:r>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7"/>
          <p:cNvSpPr txBox="1">
            <a:spLocks noChangeArrowheads="1"/>
          </p:cNvSpPr>
          <p:nvPr/>
        </p:nvSpPr>
        <p:spPr bwMode="auto">
          <a:xfrm flipH="1">
            <a:off x="179388" y="549275"/>
            <a:ext cx="8424862" cy="4848225"/>
          </a:xfrm>
          <a:prstGeom prst="rect">
            <a:avLst/>
          </a:prstGeom>
          <a:noFill/>
          <a:ln w="9525">
            <a:noFill/>
            <a:miter lim="800000"/>
          </a:ln>
        </p:spPr>
        <p:txBody>
          <a:bodyPr>
            <a:spAutoFit/>
          </a:bodyPr>
          <a:lstStyle/>
          <a:p>
            <a:pPr marL="342900" indent="-342900"/>
            <a:r>
              <a:rPr lang="ru-RU" b="1">
                <a:latin typeface="Calibri" panose="020F0502020204030204" pitchFamily="34" charset="0"/>
              </a:rPr>
              <a:t> </a:t>
            </a:r>
            <a:endParaRPr lang="ru-RU">
              <a:latin typeface="Calibri" panose="020F0502020204030204" pitchFamily="34" charset="0"/>
            </a:endParaRPr>
          </a:p>
          <a:p>
            <a:pPr marL="342900" indent="-342900"/>
            <a:r>
              <a:rPr lang="ru-RU" b="1">
                <a:solidFill>
                  <a:srgbClr val="006600"/>
                </a:solidFill>
                <a:latin typeface="Times New Roman" panose="02020603050405020304" pitchFamily="18" charset="0"/>
              </a:rPr>
              <a:t>6.МОНТАЖ НАЛОЖЕНИЕ  ЗВУКА И МУЗЫКИ. </a:t>
            </a:r>
            <a:endParaRPr lang="ru-RU" b="1">
              <a:solidFill>
                <a:srgbClr val="006600"/>
              </a:solidFill>
              <a:latin typeface="Times New Roman" panose="02020603050405020304" pitchFamily="18" charset="0"/>
            </a:endParaRPr>
          </a:p>
          <a:p>
            <a:pPr marL="342900" indent="-342900"/>
            <a:endParaRPr lang="ru-RU">
              <a:solidFill>
                <a:srgbClr val="006600"/>
              </a:solidFill>
              <a:latin typeface="Times New Roman" panose="02020603050405020304" pitchFamily="18" charset="0"/>
            </a:endParaRPr>
          </a:p>
          <a:p>
            <a:pPr marL="342900" indent="-342900"/>
            <a:r>
              <a:rPr lang="ru-RU" sz="2000">
                <a:latin typeface="Times New Roman" panose="02020603050405020304" pitchFamily="18" charset="0"/>
              </a:rPr>
              <a:t>Монтаж — это процесс создания готового фильма путем нарезки и сочетания кадров, фрагментов видео. То есть, сборка целого из отдельных элементов. Но нужно сделать это так, чтобы при просмотре зритель не замечал, что видеоряд состоит из нескольких кадров или сцен. Цель монтажа — сделать произведение понятным, удобным для восприятия и вместе с этим вызвать определенный эмоциональный отклик.</a:t>
            </a:r>
            <a:endParaRPr lang="ru-RU" sz="2000">
              <a:latin typeface="Times New Roman" panose="02020603050405020304" pitchFamily="18" charset="0"/>
            </a:endParaRPr>
          </a:p>
          <a:p>
            <a:pPr marL="342900" indent="-342900" algn="just"/>
            <a:r>
              <a:rPr lang="ru-RU" sz="2000">
                <a:latin typeface="Times New Roman" panose="02020603050405020304" pitchFamily="18" charset="0"/>
              </a:rPr>
              <a:t>Записываем необходимые диалоги, авторский текст. Озвучивая мультфильм, дошкольники проявляют свои актёрские способности: выразительно читают авторский текст, голосом передают характер и настроение персонажа, создают шумовые эффекты (шум толпы, завывание ветра и т.д.)</a:t>
            </a:r>
            <a:endParaRPr lang="ru-RU" sz="2000">
              <a:latin typeface="Times New Roman" panose="02020603050405020304" pitchFamily="18" charset="0"/>
            </a:endParaRPr>
          </a:p>
          <a:p>
            <a:pPr marL="342900" indent="-342900"/>
            <a:endParaRPr lang="ru-RU">
              <a:latin typeface="Calibri" panose="020F05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5"/>
          <p:cNvSpPr txBox="1">
            <a:spLocks noChangeArrowheads="1"/>
          </p:cNvSpPr>
          <p:nvPr/>
        </p:nvSpPr>
        <p:spPr bwMode="auto">
          <a:xfrm>
            <a:off x="395288" y="549275"/>
            <a:ext cx="7848600" cy="1250950"/>
          </a:xfrm>
          <a:prstGeom prst="rect">
            <a:avLst/>
          </a:prstGeom>
          <a:noFill/>
          <a:ln w="9525">
            <a:noFill/>
            <a:miter lim="800000"/>
          </a:ln>
        </p:spPr>
        <p:txBody>
          <a:bodyPr>
            <a:spAutoFit/>
          </a:bodyPr>
          <a:lstStyle/>
          <a:p>
            <a:r>
              <a:rPr lang="ru-RU" b="1">
                <a:solidFill>
                  <a:srgbClr val="006600"/>
                </a:solidFill>
                <a:latin typeface="Times New Roman" panose="02020603050405020304" pitchFamily="18" charset="0"/>
              </a:rPr>
              <a:t>7 ЭТАП. ПРЕМЬЕРА.</a:t>
            </a:r>
            <a:endParaRPr lang="ru-RU" b="1">
              <a:solidFill>
                <a:srgbClr val="006600"/>
              </a:solidFill>
              <a:latin typeface="Times New Roman" panose="02020603050405020304" pitchFamily="18" charset="0"/>
            </a:endParaRPr>
          </a:p>
          <a:p>
            <a:r>
              <a:rPr lang="ru-RU" b="1">
                <a:solidFill>
                  <a:srgbClr val="006600"/>
                </a:solidFill>
                <a:latin typeface="Times New Roman" panose="02020603050405020304" pitchFamily="18" charset="0"/>
              </a:rPr>
              <a:t> </a:t>
            </a:r>
            <a:endParaRPr lang="ru-RU" b="1">
              <a:solidFill>
                <a:srgbClr val="006600"/>
              </a:solidFill>
              <a:latin typeface="Times New Roman" panose="02020603050405020304" pitchFamily="18" charset="0"/>
            </a:endParaRPr>
          </a:p>
          <a:p>
            <a:r>
              <a:rPr lang="ru-RU" sz="2000">
                <a:latin typeface="Times New Roman" panose="02020603050405020304" pitchFamily="18" charset="0"/>
              </a:rPr>
              <a:t>Дети с воспитателем изготавливают афишу  для мультфильма и пригласительные билеты для ребят из других групп .</a:t>
            </a:r>
            <a:endParaRPr lang="ru-RU" sz="2000">
              <a:latin typeface="Times New Roman" panose="02020603050405020304" pitchFamily="18" charset="0"/>
            </a:endParaRPr>
          </a:p>
        </p:txBody>
      </p:sp>
      <p:pic>
        <p:nvPicPr>
          <p:cNvPr id="26626" name="Picture 6" descr="Students (1)"/>
          <p:cNvPicPr>
            <a:picLocks noChangeAspect="1" noChangeArrowheads="1"/>
          </p:cNvPicPr>
          <p:nvPr/>
        </p:nvPicPr>
        <p:blipFill>
          <a:blip r:embed="rId1"/>
          <a:srcRect/>
          <a:stretch>
            <a:fillRect/>
          </a:stretch>
        </p:blipFill>
        <p:spPr bwMode="auto">
          <a:xfrm>
            <a:off x="1692275" y="2276475"/>
            <a:ext cx="5248275" cy="366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2069</Words>
  <Application>WPS Presentation</Application>
  <PresentationFormat>Экран (4:3)</PresentationFormat>
  <Paragraphs>94</Paragraphs>
  <Slides>10</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Arial</vt:lpstr>
      <vt:lpstr>SimSun</vt:lpstr>
      <vt:lpstr>Wingdings</vt:lpstr>
      <vt:lpstr>Calibri</vt:lpstr>
      <vt:lpstr>Times New Roman</vt:lpstr>
      <vt:lpstr>Microsoft YaHei</vt:lpstr>
      <vt:lpstr>Droid Sans Fallback</vt:lpstr>
      <vt:lpstr>Arial Unicode MS</vt:lpstr>
      <vt:lpstr>Тема Office</vt:lpstr>
      <vt:lpstr>PowerPoint 演示文稿</vt:lpstr>
      <vt:lpstr>ЭТАПЫ СОЗДАНИЯ мультфильма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Екатерина</dc:creator>
  <cp:lastModifiedBy>vadim</cp:lastModifiedBy>
  <cp:revision>140</cp:revision>
  <dcterms:created xsi:type="dcterms:W3CDTF">2023-02-26T11:38:20Z</dcterms:created>
  <dcterms:modified xsi:type="dcterms:W3CDTF">2023-02-26T11:38:20Z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
  </property>
  <property fmtid="{D5CDD505-2E9C-101B-9397-08002B2CF9AE}" pid="3" name="KSOProductBuildVer">
    <vt:lpwstr>1049-11.1.0.11664</vt:lpwstr>
  </property>
</Properties>
</file>