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4" r:id="rId5"/>
    <p:sldId id="265" r:id="rId6"/>
    <p:sldId id="261" r:id="rId7"/>
    <p:sldId id="262" r:id="rId8"/>
    <p:sldId id="260" r:id="rId9"/>
    <p:sldId id="266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C269-A1AB-4EA1-8214-B27DD8A9E9F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5A00-0BC4-42FA-B8AE-E6DC96010C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C269-A1AB-4EA1-8214-B27DD8A9E9F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5A00-0BC4-42FA-B8AE-E6DC96010C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C269-A1AB-4EA1-8214-B27DD8A9E9F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5A00-0BC4-42FA-B8AE-E6DC96010C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C269-A1AB-4EA1-8214-B27DD8A9E9F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5A00-0BC4-42FA-B8AE-E6DC96010C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C269-A1AB-4EA1-8214-B27DD8A9E9F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5A00-0BC4-42FA-B8AE-E6DC96010C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C269-A1AB-4EA1-8214-B27DD8A9E9F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5A00-0BC4-42FA-B8AE-E6DC96010C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C269-A1AB-4EA1-8214-B27DD8A9E9F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5A00-0BC4-42FA-B8AE-E6DC96010C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C269-A1AB-4EA1-8214-B27DD8A9E9F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5A00-0BC4-42FA-B8AE-E6DC96010C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C269-A1AB-4EA1-8214-B27DD8A9E9F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5A00-0BC4-42FA-B8AE-E6DC96010C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C269-A1AB-4EA1-8214-B27DD8A9E9F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5A00-0BC4-42FA-B8AE-E6DC96010C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C269-A1AB-4EA1-8214-B27DD8A9E9F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5A00-0BC4-42FA-B8AE-E6DC96010C3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0C269-A1AB-4EA1-8214-B27DD8A9E9F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65A00-0BC4-42FA-B8AE-E6DC96010C3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104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4195" y="148471"/>
            <a:ext cx="9016827" cy="689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800" b="1" dirty="0" smtClean="0"/>
          </a:p>
          <a:p>
            <a:pPr algn="ctr"/>
            <a:r>
              <a:rPr lang="ru-RU" sz="4800" b="1" dirty="0" smtClean="0"/>
              <a:t>«Виды мультипликации»</a:t>
            </a:r>
            <a:endParaRPr lang="ru-RU" sz="4800" b="1" dirty="0" smtClean="0"/>
          </a:p>
          <a:p>
            <a:pPr algn="ctr"/>
            <a:endParaRPr lang="ru-RU" sz="4800" b="1" dirty="0" smtClean="0"/>
          </a:p>
          <a:p>
            <a:r>
              <a:rPr lang="ru-RU" sz="2800" dirty="0"/>
              <a:t>Техники мультипликации так же, как </a:t>
            </a:r>
            <a:endParaRPr lang="ru-RU" sz="2800" dirty="0" smtClean="0"/>
          </a:p>
          <a:p>
            <a:r>
              <a:rPr lang="ru-RU" sz="2800" dirty="0" smtClean="0"/>
              <a:t>и </a:t>
            </a:r>
            <a:r>
              <a:rPr lang="ru-RU" sz="2800" dirty="0"/>
              <a:t>в художественном </a:t>
            </a:r>
            <a:r>
              <a:rPr lang="ru-RU" sz="2800" dirty="0" smtClean="0"/>
              <a:t>искусстве </a:t>
            </a:r>
            <a:r>
              <a:rPr lang="ru-RU" sz="2800" dirty="0"/>
              <a:t>уникальны и </a:t>
            </a:r>
            <a:r>
              <a:rPr lang="ru-RU" sz="2800" dirty="0" smtClean="0"/>
              <a:t>удивительны.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Давайте познакомимся с ними в </a:t>
            </a:r>
            <a:r>
              <a:rPr lang="ru-RU" sz="2800" dirty="0" smtClean="0"/>
              <a:t>отдельности.</a:t>
            </a:r>
            <a:endParaRPr lang="ru-RU" sz="2800" dirty="0" smtClean="0"/>
          </a:p>
          <a:p>
            <a:endParaRPr lang="ru-RU" sz="2800" b="1" dirty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pPr algn="ctr"/>
            <a:r>
              <a:rPr lang="ru-RU" sz="2800" dirty="0" smtClean="0"/>
              <a:t>Подготовила педагог МБДОУ №28</a:t>
            </a:r>
            <a:endParaRPr lang="ru-RU" sz="2800" dirty="0" smtClean="0"/>
          </a:p>
          <a:p>
            <a:pPr algn="ctr"/>
            <a:r>
              <a:rPr lang="ru-RU" sz="2800" dirty="0" smtClean="0"/>
              <a:t>Беляева Татьяна Александровна</a:t>
            </a:r>
            <a:endParaRPr lang="ru-RU" sz="2800" dirty="0" smtClean="0"/>
          </a:p>
          <a:p>
            <a:pPr algn="ctr"/>
            <a:r>
              <a:rPr lang="ru-RU" sz="2800" dirty="0" smtClean="0"/>
              <a:t>2023 г</a:t>
            </a:r>
            <a:endParaRPr lang="ru-RU" sz="28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3104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2372" y="317165"/>
            <a:ext cx="1069894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Рисованная анимация</a:t>
            </a:r>
            <a:endParaRPr lang="ru-RU" sz="3600" b="1" i="1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Один из самых интересных и распространенных видов анимации. Классическую анимацию делают рисуя на прозрачной пленке (или кальке) каждый отдельный кадр. Э</a:t>
            </a:r>
            <a:r>
              <a:rPr lang="ru-RU" sz="2400" dirty="0" smtClean="0"/>
              <a:t>ти </a:t>
            </a:r>
            <a:r>
              <a:rPr lang="ru-RU" sz="2400" dirty="0"/>
              <a:t>кадры собирают в специальной программе монтажа.</a:t>
            </a:r>
            <a:r>
              <a:rPr lang="ru-RU" sz="2400" dirty="0" smtClean="0"/>
              <a:t>  Художники </a:t>
            </a:r>
            <a:r>
              <a:rPr lang="ru-RU" sz="2400" dirty="0"/>
              <a:t>рисуют каждый кадр мультфильма отдельно, затем соединяют их </a:t>
            </a:r>
            <a:r>
              <a:rPr lang="ru-RU" sz="2400" dirty="0" smtClean="0"/>
              <a:t>во </a:t>
            </a:r>
            <a:r>
              <a:rPr lang="ru-RU" sz="2400" dirty="0"/>
              <a:t>едино. Это долгий и трудный процесс, ведь для одной секунды нужно 24 кадра</a:t>
            </a:r>
            <a:r>
              <a:rPr lang="ru-RU" sz="2400" dirty="0" smtClean="0"/>
              <a:t>!  </a:t>
            </a:r>
            <a:r>
              <a:rPr lang="ru-RU" sz="2400" dirty="0"/>
              <a:t>Чтобы ускорить процесс создания мультфильма, нанимают в штат дополнительных художников и распределяют сцены </a:t>
            </a:r>
            <a:r>
              <a:rPr lang="ru-RU" sz="2400" dirty="0" err="1"/>
              <a:t>раскадровки</a:t>
            </a:r>
            <a:r>
              <a:rPr lang="ru-RU" sz="2400" dirty="0" smtClean="0"/>
              <a:t>. </a:t>
            </a:r>
            <a:br>
              <a:rPr lang="ru-RU" dirty="0"/>
            </a:b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br>
              <a:rPr lang="ru-RU" dirty="0"/>
            </a:b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72" y="3735615"/>
            <a:ext cx="5226231" cy="17246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6629359" y="3566850"/>
            <a:ext cx="5191957" cy="29218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104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7033" y="520505"/>
            <a:ext cx="4791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dirty="0"/>
              <a:t>Силуэтная анимация. </a:t>
            </a:r>
            <a:endParaRPr lang="ru-RU" sz="36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66069" y="1519428"/>
            <a:ext cx="735361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Выделяется своеобразием силуэтная </a:t>
            </a:r>
            <a:r>
              <a:rPr lang="ru-RU" sz="2400" dirty="0" smtClean="0"/>
              <a:t>мультипликация.</a:t>
            </a:r>
            <a:endParaRPr lang="ru-RU" sz="2400" dirty="0" smtClean="0"/>
          </a:p>
          <a:p>
            <a:r>
              <a:rPr lang="ru-RU" sz="2400" dirty="0"/>
              <a:t>Из бумаги вырезаются фигуры (силуэты).</a:t>
            </a:r>
            <a:endParaRPr lang="ru-RU" sz="2400" dirty="0"/>
          </a:p>
          <a:p>
            <a:r>
              <a:rPr lang="ru-RU" sz="2400" dirty="0"/>
              <a:t>   Затем они </a:t>
            </a:r>
            <a:r>
              <a:rPr lang="ru-RU" sz="2400" dirty="0" smtClean="0"/>
              <a:t>передвигаются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на верхнем фоне,</a:t>
            </a:r>
            <a:endParaRPr lang="ru-RU" sz="2400" dirty="0"/>
          </a:p>
          <a:p>
            <a:r>
              <a:rPr lang="ru-RU" sz="2400" dirty="0"/>
              <a:t> а под ним находится источник света.</a:t>
            </a:r>
            <a:endParaRPr lang="en-US" sz="2400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380" y="2525799"/>
            <a:ext cx="5823631" cy="38810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" y="0"/>
            <a:ext cx="1213104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9609" y="197339"/>
            <a:ext cx="4657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Кукольная анимация. </a:t>
            </a:r>
            <a:endParaRPr lang="ru-RU" sz="3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15" y="3151162"/>
            <a:ext cx="5299053" cy="35327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1098" y="603804"/>
            <a:ext cx="1025460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Кукольная мультипликация</a:t>
            </a:r>
            <a:r>
              <a:rPr lang="ru-RU" sz="2800" dirty="0"/>
              <a:t> создаётся при </a:t>
            </a:r>
            <a:r>
              <a:rPr lang="ru-RU" sz="2800" dirty="0" smtClean="0"/>
              <a:t>помощи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кукол-актёров и сцены-макета. </a:t>
            </a:r>
            <a:endParaRPr lang="ru-RU" sz="2800" dirty="0" smtClean="0"/>
          </a:p>
          <a:p>
            <a:r>
              <a:rPr lang="ru-RU" sz="2800" dirty="0" smtClean="0"/>
              <a:t>Сцена </a:t>
            </a:r>
            <a:r>
              <a:rPr lang="ru-RU" sz="2800" dirty="0"/>
              <a:t>фотографируется покадрово</a:t>
            </a:r>
            <a:r>
              <a:rPr lang="ru-RU" sz="2800" dirty="0" smtClean="0"/>
              <a:t>,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после каждого кадра в сцену вносятся минимальные изменения</a:t>
            </a:r>
            <a:r>
              <a:rPr lang="ru-RU" sz="2800" dirty="0" smtClean="0"/>
              <a:t>,</a:t>
            </a:r>
            <a:endParaRPr lang="ru-RU" sz="2800" dirty="0" smtClean="0"/>
          </a:p>
          <a:p>
            <a:r>
              <a:rPr lang="ru-RU" sz="2800" dirty="0" smtClean="0"/>
              <a:t> например,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изменяется поза куклы. </a:t>
            </a:r>
            <a:endParaRPr lang="ru-RU" sz="2800" dirty="0" smtClean="0"/>
          </a:p>
          <a:p>
            <a:r>
              <a:rPr lang="ru-RU" sz="2800" dirty="0" smtClean="0"/>
              <a:t>При </a:t>
            </a:r>
            <a:r>
              <a:rPr lang="ru-RU" sz="2800" dirty="0"/>
              <a:t>воспроизведении </a:t>
            </a:r>
            <a:endParaRPr lang="ru-RU" sz="2800" dirty="0" smtClean="0"/>
          </a:p>
          <a:p>
            <a:r>
              <a:rPr lang="ru-RU" sz="2800" dirty="0" smtClean="0"/>
              <a:t>полученной </a:t>
            </a:r>
            <a:r>
              <a:rPr lang="ru-RU" sz="2800" dirty="0"/>
              <a:t>последовательности кадров </a:t>
            </a:r>
            <a:endParaRPr lang="ru-RU" sz="2800" dirty="0" smtClean="0"/>
          </a:p>
          <a:p>
            <a:r>
              <a:rPr lang="ru-RU" sz="2800" dirty="0" smtClean="0"/>
              <a:t>возникает </a:t>
            </a:r>
            <a:r>
              <a:rPr lang="ru-RU" sz="2800" dirty="0"/>
              <a:t>иллюзия движения объектов. </a:t>
            </a:r>
            <a:endParaRPr lang="ru-RU" sz="2800" dirty="0" smtClean="0"/>
          </a:p>
          <a:p>
            <a:r>
              <a:rPr lang="ru-RU" sz="2800" dirty="0" smtClean="0"/>
              <a:t>Этот </a:t>
            </a:r>
            <a:r>
              <a:rPr lang="ru-RU" sz="2800" dirty="0"/>
              <a:t>тип мультипликации впервые </a:t>
            </a:r>
            <a:r>
              <a:rPr lang="ru-RU" sz="2800" dirty="0" smtClean="0"/>
              <a:t>возник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в России в 1906 </a:t>
            </a:r>
            <a:r>
              <a:rPr lang="ru-RU" sz="2800" dirty="0" smtClean="0"/>
              <a:t>году.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10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4458" y="237620"/>
            <a:ext cx="571502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Пластилиновая анимация:</a:t>
            </a:r>
            <a:endParaRPr lang="ru-RU" sz="3600" b="1" i="1" dirty="0" smtClean="0"/>
          </a:p>
          <a:p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77332" y="868562"/>
            <a:ext cx="117065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/>
              <a:t>Название пластилиновая анимация говорит само за себя.</a:t>
            </a:r>
            <a:endParaRPr lang="ru-RU" sz="2400" dirty="0"/>
          </a:p>
          <a:p>
            <a:r>
              <a:rPr lang="ru-RU" sz="2400" dirty="0"/>
              <a:t> Пластилиновая анимация вышла из кукольной анимации и стала популярной  в России</a:t>
            </a:r>
            <a:endParaRPr lang="ru-RU" sz="2400" dirty="0"/>
          </a:p>
          <a:p>
            <a:r>
              <a:rPr lang="ru-RU" sz="2400" dirty="0"/>
              <a:t> после появления мультфильмов "Падал прошлогодний </a:t>
            </a:r>
            <a:r>
              <a:rPr lang="ru-RU" sz="2400" dirty="0" smtClean="0"/>
              <a:t>снег«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режиссера Александра Татарского</a:t>
            </a:r>
            <a:r>
              <a:rPr lang="ru-RU" sz="2400" dirty="0" smtClean="0"/>
              <a:t>.</a:t>
            </a:r>
            <a:br>
              <a:rPr lang="ru-RU" sz="2400" dirty="0"/>
            </a:br>
            <a:r>
              <a:rPr lang="ru-RU" sz="2400" dirty="0"/>
              <a:t>Это техника может быть плоской и </a:t>
            </a:r>
            <a:r>
              <a:rPr lang="ru-RU" sz="2400" dirty="0" smtClean="0"/>
              <a:t>объёмной.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71" y="2807554"/>
            <a:ext cx="5976195" cy="3587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42773" y="2920266"/>
            <a:ext cx="4483100" cy="33623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9"/>
            <a:ext cx="121310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470" y="265049"/>
            <a:ext cx="10333150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i="1" dirty="0"/>
              <a:t>Сыпучая </a:t>
            </a:r>
            <a:r>
              <a:rPr lang="ru-RU" sz="3600" b="1" i="1" dirty="0" smtClean="0"/>
              <a:t>анимация: </a:t>
            </a:r>
            <a:endParaRPr lang="ru-RU" sz="3600" b="1" i="1" dirty="0"/>
          </a:p>
          <a:p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sz="2400" dirty="0" smtClean="0"/>
              <a:t>Вид </a:t>
            </a:r>
            <a:r>
              <a:rPr lang="ru-RU" sz="2400" dirty="0"/>
              <a:t>мультипликации, при котором лёгкий </a:t>
            </a:r>
            <a:r>
              <a:rPr lang="ru-RU" sz="2400" dirty="0" smtClean="0"/>
              <a:t>порошок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(обычно очищенный </a:t>
            </a:r>
            <a:r>
              <a:rPr lang="ru-RU" sz="2400" dirty="0" smtClean="0"/>
              <a:t>и </a:t>
            </a:r>
            <a:r>
              <a:rPr lang="ru-RU" sz="2400" dirty="0"/>
              <a:t>просеянный песок, но также соль, кофе, </a:t>
            </a:r>
            <a:endParaRPr lang="ru-RU" sz="2400" dirty="0" smtClean="0"/>
          </a:p>
          <a:p>
            <a:r>
              <a:rPr lang="ru-RU" sz="2400" dirty="0" smtClean="0"/>
              <a:t>пластиковые </a:t>
            </a:r>
            <a:r>
              <a:rPr lang="ru-RU" sz="2400" dirty="0"/>
              <a:t>гранулы и тому подобное) </a:t>
            </a:r>
            <a:r>
              <a:rPr lang="ru-RU" sz="2400" dirty="0" smtClean="0"/>
              <a:t>тонкими </a:t>
            </a:r>
            <a:r>
              <a:rPr lang="ru-RU" sz="2400" dirty="0"/>
              <a:t>слоями наносится на </a:t>
            </a:r>
            <a:r>
              <a:rPr lang="ru-RU" sz="2400" dirty="0" smtClean="0"/>
              <a:t>стекло</a:t>
            </a:r>
            <a:endParaRPr lang="ru-RU" sz="2400" dirty="0" smtClean="0"/>
          </a:p>
          <a:p>
            <a:r>
              <a:rPr lang="ru-RU" sz="2400" dirty="0" smtClean="0"/>
              <a:t> и </a:t>
            </a:r>
            <a:r>
              <a:rPr lang="ru-RU" sz="2400" dirty="0"/>
              <a:t>перемешивается</a:t>
            </a:r>
            <a:r>
              <a:rPr lang="ru-RU" sz="2400" dirty="0" smtClean="0"/>
              <a:t>, </a:t>
            </a:r>
            <a:r>
              <a:rPr lang="ru-RU" sz="2400" dirty="0"/>
              <a:t>создавая движущуюся картину. </a:t>
            </a:r>
            <a:endParaRPr lang="ru-RU" sz="2400" dirty="0" smtClean="0"/>
          </a:p>
          <a:p>
            <a:r>
              <a:rPr lang="ru-RU" sz="2400" dirty="0" smtClean="0"/>
              <a:t>Обычно </a:t>
            </a:r>
            <a:r>
              <a:rPr lang="ru-RU" sz="2400" dirty="0"/>
              <a:t>все действия выполняются руками</a:t>
            </a:r>
            <a:r>
              <a:rPr lang="ru-RU" sz="2400" dirty="0" smtClean="0"/>
              <a:t>, </a:t>
            </a:r>
            <a:r>
              <a:rPr lang="ru-RU" sz="2400" dirty="0"/>
              <a:t>но в качестве </a:t>
            </a:r>
            <a:r>
              <a:rPr lang="ru-RU" sz="2400" dirty="0" smtClean="0"/>
              <a:t>приспособлений</a:t>
            </a:r>
            <a:endParaRPr lang="ru-RU" sz="2400" dirty="0" smtClean="0"/>
          </a:p>
          <a:p>
            <a:r>
              <a:rPr lang="ru-RU" sz="2400" dirty="0" smtClean="0"/>
              <a:t> могут </a:t>
            </a:r>
            <a:r>
              <a:rPr lang="ru-RU" sz="2400" dirty="0"/>
              <a:t>использоваться и кисточки. </a:t>
            </a:r>
            <a:endParaRPr lang="ru-RU" sz="2400" dirty="0" smtClean="0"/>
          </a:p>
          <a:p>
            <a:r>
              <a:rPr lang="ru-RU" sz="2400" dirty="0" smtClean="0"/>
              <a:t>С </a:t>
            </a:r>
            <a:r>
              <a:rPr lang="ru-RU" sz="2400" dirty="0"/>
              <a:t>помощью диапроектора </a:t>
            </a:r>
            <a:r>
              <a:rPr lang="ru-RU" sz="2400" dirty="0" smtClean="0"/>
              <a:t>или</a:t>
            </a:r>
            <a:endParaRPr lang="ru-RU" sz="2400" dirty="0" smtClean="0"/>
          </a:p>
          <a:p>
            <a:r>
              <a:rPr lang="ru-RU" sz="2400" dirty="0" smtClean="0"/>
              <a:t> световой  доски  получающееся</a:t>
            </a:r>
            <a:endParaRPr lang="ru-RU" sz="2400" dirty="0" smtClean="0"/>
          </a:p>
          <a:p>
            <a:r>
              <a:rPr lang="ru-RU" sz="2400" dirty="0" smtClean="0"/>
              <a:t> изображение  можно  передавать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на экран </a:t>
            </a:r>
            <a:r>
              <a:rPr lang="ru-RU" sz="2400" dirty="0" smtClean="0"/>
              <a:t>и </a:t>
            </a:r>
            <a:r>
              <a:rPr lang="ru-RU" sz="2400" dirty="0"/>
              <a:t>записывать.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83" y="3052916"/>
            <a:ext cx="6471553" cy="36402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104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2067" y="182880"/>
            <a:ext cx="116869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en-US" dirty="0" smtClean="0"/>
          </a:p>
          <a:p>
            <a:endParaRPr lang="en-US" dirty="0"/>
          </a:p>
          <a:p>
            <a:br>
              <a:rPr lang="ru-RU" dirty="0"/>
            </a:b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04867" y="182880"/>
            <a:ext cx="45549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i="1" dirty="0"/>
              <a:t>Т</a:t>
            </a:r>
            <a:r>
              <a:rPr lang="ru-RU" sz="3600" b="1" i="1" dirty="0" smtClean="0"/>
              <a:t>ехника перекладки. </a:t>
            </a:r>
            <a:endParaRPr lang="ru-RU" sz="3600" b="1" i="1" dirty="0" smtClean="0"/>
          </a:p>
          <a:p>
            <a:pPr algn="ctr"/>
            <a:endParaRPr lang="ru-RU" sz="3600" b="1" dirty="0"/>
          </a:p>
          <a:p>
            <a:r>
              <a:rPr lang="ru-RU" sz="2400" dirty="0"/>
              <a:t>     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088" y="769852"/>
            <a:ext cx="1053390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Старейший вид анимации.</a:t>
            </a:r>
            <a:endParaRPr lang="ru-RU" sz="2400" dirty="0" smtClean="0"/>
          </a:p>
          <a:p>
            <a:r>
              <a:rPr lang="ru-RU" sz="2400" dirty="0" smtClean="0"/>
              <a:t>Персонажей</a:t>
            </a:r>
            <a:r>
              <a:rPr lang="ru-RU" sz="2400" dirty="0"/>
              <a:t>, объекты рисуют на </a:t>
            </a:r>
            <a:r>
              <a:rPr lang="ru-RU" sz="2400" dirty="0" smtClean="0"/>
              <a:t>картоне или бумаге</a:t>
            </a:r>
            <a:r>
              <a:rPr lang="ru-RU" sz="2400" dirty="0"/>
              <a:t>, а затем вырезают. </a:t>
            </a:r>
            <a:endParaRPr lang="ru-RU" sz="2400" dirty="0" smtClean="0"/>
          </a:p>
          <a:p>
            <a:r>
              <a:rPr lang="ru-RU" sz="2400" dirty="0" smtClean="0"/>
              <a:t>Так </a:t>
            </a:r>
            <a:r>
              <a:rPr lang="ru-RU" sz="2400" dirty="0"/>
              <a:t>же все части тела персонажа разрезают на отдельные фрагменты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Затем соединяют разрезанные части персонажей </a:t>
            </a:r>
            <a:r>
              <a:rPr lang="ru-RU" sz="2400" dirty="0" smtClean="0"/>
              <a:t>воедино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и покадрово двигают. </a:t>
            </a:r>
            <a:r>
              <a:rPr lang="ru-RU" sz="2400" dirty="0" smtClean="0"/>
              <a:t>Сами </a:t>
            </a:r>
            <a:r>
              <a:rPr lang="ru-RU" sz="2400" dirty="0"/>
              <a:t>сцены состоят из нескольких слоёв. </a:t>
            </a:r>
            <a:endParaRPr lang="ru-RU" sz="2400" dirty="0"/>
          </a:p>
          <a:p>
            <a:r>
              <a:rPr lang="ru-RU" sz="2400" dirty="0"/>
              <a:t>Каждый слой – отдельное стекло</a:t>
            </a:r>
            <a:r>
              <a:rPr lang="ru-RU" sz="2400" dirty="0" smtClean="0"/>
              <a:t>,  </a:t>
            </a:r>
            <a:r>
              <a:rPr lang="ru-RU" sz="2400" dirty="0"/>
              <a:t>а камера располагается вертикально к ним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r>
              <a:rPr lang="ru-RU" sz="2400" dirty="0" smtClean="0"/>
              <a:t> Многие </a:t>
            </a:r>
            <a:r>
              <a:rPr lang="ru-RU" sz="2400" dirty="0"/>
              <a:t>считают такую анимацию примитивной</a:t>
            </a:r>
            <a:r>
              <a:rPr lang="ru-RU" sz="2400" dirty="0" smtClean="0"/>
              <a:t>,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но в умелых руках такие мультфильмы могут получиться очень интересными. </a:t>
            </a:r>
            <a:endParaRPr lang="ru-RU" sz="24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363" y="3816840"/>
            <a:ext cx="5472532" cy="28639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874" y="4640364"/>
            <a:ext cx="4076646" cy="19494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104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69809" y="111446"/>
            <a:ext cx="7040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/>
              <a:t>Компьютерная мультипликация</a:t>
            </a:r>
            <a:endParaRPr lang="ru-RU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1403" y="582067"/>
            <a:ext cx="984788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Техника, при которой все объекты и персонажи рисуются на компьютере</a:t>
            </a:r>
            <a:r>
              <a:rPr lang="ru-RU" sz="2400" dirty="0" smtClean="0"/>
              <a:t>,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так же создаётся движение и просчитывается мультфильм. </a:t>
            </a:r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данный момент есть несколько </a:t>
            </a:r>
            <a:r>
              <a:rPr lang="ru-RU" sz="2400" dirty="0" smtClean="0"/>
              <a:t>разновидностей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компьютерной мультипликации: </a:t>
            </a:r>
            <a:endParaRPr lang="ru-RU" sz="2400" dirty="0" smtClean="0"/>
          </a:p>
          <a:p>
            <a:r>
              <a:rPr lang="ru-RU" sz="2400" dirty="0" smtClean="0"/>
              <a:t>покадровая</a:t>
            </a:r>
            <a:r>
              <a:rPr lang="ru-RU" sz="2400" dirty="0"/>
              <a:t>, двухмерная флэш</a:t>
            </a:r>
            <a:r>
              <a:rPr lang="ru-RU" sz="2400" dirty="0" smtClean="0"/>
              <a:t>,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трёхмерная (создаётся в специальных программах: 3Д макс и т.д</a:t>
            </a:r>
            <a:r>
              <a:rPr lang="ru-RU" sz="2400" dirty="0" smtClean="0"/>
              <a:t>.).</a:t>
            </a:r>
            <a:br>
              <a:rPr lang="ru-RU" sz="2400" dirty="0"/>
            </a:br>
            <a:r>
              <a:rPr lang="ru-RU" sz="2400" dirty="0"/>
              <a:t>На основе 3д мультипликации становится </a:t>
            </a:r>
            <a:r>
              <a:rPr lang="ru-RU" sz="2400" dirty="0" smtClean="0"/>
              <a:t>популярной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техника захвата движения </a:t>
            </a:r>
            <a:r>
              <a:rPr lang="ru-RU" sz="2400" dirty="0" smtClean="0"/>
              <a:t>–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/>
              <a:t>на актёра одевают специальные датчики, </a:t>
            </a:r>
            <a:endParaRPr lang="ru-RU" sz="2400" dirty="0" smtClean="0"/>
          </a:p>
          <a:p>
            <a:r>
              <a:rPr lang="ru-RU" sz="2400" dirty="0" smtClean="0"/>
              <a:t>он </a:t>
            </a:r>
            <a:r>
              <a:rPr lang="ru-RU" sz="2400" dirty="0"/>
              <a:t>совершает </a:t>
            </a:r>
            <a:r>
              <a:rPr lang="ru-RU" sz="2400" dirty="0" smtClean="0"/>
              <a:t>действие</a:t>
            </a:r>
            <a:endParaRPr lang="ru-RU" sz="2400" dirty="0" smtClean="0"/>
          </a:p>
          <a:p>
            <a:r>
              <a:rPr lang="ru-RU" sz="2400" dirty="0" smtClean="0"/>
              <a:t>        </a:t>
            </a:r>
            <a:r>
              <a:rPr lang="ru-RU" sz="2400" dirty="0"/>
              <a:t>и оно записывается на компьютер </a:t>
            </a:r>
            <a:r>
              <a:rPr lang="ru-RU" sz="2400" dirty="0" smtClean="0"/>
              <a:t>и</a:t>
            </a:r>
            <a:endParaRPr lang="ru-RU" sz="2400" dirty="0" smtClean="0"/>
          </a:p>
          <a:p>
            <a:r>
              <a:rPr lang="ru-RU" sz="2400" dirty="0" smtClean="0"/>
              <a:t>         после </a:t>
            </a:r>
            <a:r>
              <a:rPr lang="ru-RU" sz="2400" dirty="0"/>
              <a:t>передаётся 3д персонажу. </a:t>
            </a:r>
            <a:endParaRPr lang="ru-RU" sz="2400" dirty="0" smtClean="0"/>
          </a:p>
          <a:p>
            <a:r>
              <a:rPr lang="ru-RU" sz="2400" dirty="0" smtClean="0"/>
              <a:t>               Движения получаются реалистичными</a:t>
            </a:r>
            <a:r>
              <a:rPr lang="ru-RU" sz="2400" dirty="0"/>
              <a:t>!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31" y="3352355"/>
            <a:ext cx="5529943" cy="31105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104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846" y="466730"/>
            <a:ext cx="11259877" cy="6617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Технология </a:t>
            </a:r>
            <a:r>
              <a:rPr lang="ru-RU" sz="2400" dirty="0"/>
              <a:t>перекладной мультипликации доступна детям </a:t>
            </a:r>
            <a:r>
              <a:rPr lang="ru-RU" sz="2400" dirty="0" smtClean="0"/>
              <a:t>дошкольного </a:t>
            </a:r>
            <a:r>
              <a:rPr lang="ru-RU" sz="2400" dirty="0"/>
              <a:t>возраста, </a:t>
            </a:r>
            <a:endParaRPr lang="ru-RU" sz="2400" dirty="0" smtClean="0"/>
          </a:p>
          <a:p>
            <a:pPr algn="ctr"/>
            <a:r>
              <a:rPr lang="ru-RU" sz="2400" dirty="0" smtClean="0"/>
              <a:t>любых </a:t>
            </a:r>
            <a:r>
              <a:rPr lang="ru-RU" sz="2400" dirty="0"/>
              <a:t>возможностей, с любым состоянием здоровья, позволяет каждому ребенку </a:t>
            </a:r>
            <a:endParaRPr lang="ru-RU" sz="2400" dirty="0" smtClean="0"/>
          </a:p>
          <a:p>
            <a:pPr algn="ctr"/>
            <a:r>
              <a:rPr lang="ru-RU" sz="2400" dirty="0" smtClean="0"/>
              <a:t>найти </a:t>
            </a:r>
            <a:r>
              <a:rPr lang="ru-RU" sz="2400" dirty="0"/>
              <a:t>применение своих индивидуальных способностей. </a:t>
            </a:r>
            <a:endParaRPr lang="ru-RU" sz="2400" dirty="0" smtClean="0"/>
          </a:p>
          <a:p>
            <a:pPr algn="ctr"/>
            <a:r>
              <a:rPr lang="ru-RU" sz="2400" dirty="0" smtClean="0"/>
              <a:t>Технология </a:t>
            </a:r>
            <a:r>
              <a:rPr lang="ru-RU" sz="2400" dirty="0"/>
              <a:t>кукольной анимации доступна для дошкольников, </a:t>
            </a:r>
            <a:endParaRPr lang="ru-RU" sz="2400" dirty="0" smtClean="0"/>
          </a:p>
          <a:p>
            <a:pPr algn="ctr"/>
            <a:r>
              <a:rPr lang="ru-RU" sz="2400" dirty="0" smtClean="0"/>
              <a:t>так </a:t>
            </a:r>
            <a:r>
              <a:rPr lang="ru-RU" sz="2400" dirty="0"/>
              <a:t>как позволяет воспроизвести любую известную сказку, </a:t>
            </a:r>
            <a:endParaRPr lang="ru-RU" sz="2400" dirty="0" smtClean="0"/>
          </a:p>
          <a:p>
            <a:pPr algn="ctr"/>
            <a:r>
              <a:rPr lang="ru-RU" sz="2400" dirty="0" smtClean="0"/>
              <a:t>позволяет </a:t>
            </a:r>
            <a:r>
              <a:rPr lang="ru-RU" sz="2400" dirty="0"/>
              <a:t>использовать не только пластилиновые поделки, </a:t>
            </a:r>
            <a:endParaRPr lang="ru-RU" sz="2400" dirty="0" smtClean="0"/>
          </a:p>
          <a:p>
            <a:pPr algn="ctr"/>
            <a:r>
              <a:rPr lang="ru-RU" sz="2400" dirty="0" smtClean="0"/>
              <a:t>поделки </a:t>
            </a:r>
            <a:r>
              <a:rPr lang="ru-RU" sz="2400" dirty="0"/>
              <a:t>из LEGO, но и любимые игрушки, </a:t>
            </a:r>
            <a:endParaRPr lang="ru-RU" sz="2400" dirty="0" smtClean="0"/>
          </a:p>
          <a:p>
            <a:pPr algn="ctr"/>
            <a:r>
              <a:rPr lang="ru-RU" sz="2400" dirty="0" smtClean="0"/>
              <a:t>которые </a:t>
            </a:r>
            <a:r>
              <a:rPr lang="ru-RU" sz="2400" dirty="0"/>
              <a:t>легко оживают при создании мультфильма.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4000" b="1" dirty="0" smtClean="0"/>
              <a:t>Благодарю за внимание!</a:t>
            </a:r>
            <a:endParaRPr lang="ru-RU" sz="4000" b="1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3587</Words>
  <Application>WPS Presentation</Application>
  <PresentationFormat>Произвольный</PresentationFormat>
  <Paragraphs>130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SimSun</vt:lpstr>
      <vt:lpstr>Wingdings</vt:lpstr>
      <vt:lpstr>Calibri</vt:lpstr>
      <vt:lpstr>Microsoft YaHei</vt:lpstr>
      <vt:lpstr>Droid Sans Fallback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vadim</cp:lastModifiedBy>
  <cp:revision>62</cp:revision>
  <dcterms:created xsi:type="dcterms:W3CDTF">2023-02-26T11:39:18Z</dcterms:created>
  <dcterms:modified xsi:type="dcterms:W3CDTF">2023-02-26T11:39:18Z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1049-11.1.0.11664</vt:lpwstr>
  </property>
</Properties>
</file>