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7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58" r:id="rId19"/>
  </p:sldIdLst>
  <p:sldSz cx="9144000" cy="6858000" type="screen4x3"/>
  <p:notesSz cx="6888480" cy="100203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ru-RU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ru-RU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Заголовок 40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p>
            <a:pPr defTabSz="914400">
              <a:buClrTx/>
              <a:buSzTx/>
              <a:buFontTx/>
            </a:pPr>
            <a:endParaRPr sz="4400" kern="1200" baseline="0">
              <a:latin typeface="Arial" panose="020B0604020202020204" pitchFamily="34" charset="0"/>
            </a:endParaRPr>
          </a:p>
        </p:txBody>
      </p:sp>
      <p:sp>
        <p:nvSpPr>
          <p:cNvPr id="4099" name="Подзаголовок 40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</a:endParaRPr>
          </a:p>
        </p:txBody>
      </p:sp>
      <p:pic>
        <p:nvPicPr>
          <p:cNvPr id="4101" name="Изображение 4100" descr="bezymjanny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Горизонтальная прокрутка 4101"/>
          <p:cNvSpPr/>
          <p:nvPr/>
        </p:nvSpPr>
        <p:spPr>
          <a:xfrm>
            <a:off x="1447800" y="838200"/>
            <a:ext cx="6477000" cy="3657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</a:p>
        </p:txBody>
      </p:sp>
      <p:sp>
        <p:nvSpPr>
          <p:cNvPr id="4103" name="Прямоугольник 4102"/>
          <p:cNvSpPr/>
          <p:nvPr/>
        </p:nvSpPr>
        <p:spPr>
          <a:xfrm>
            <a:off x="1981200" y="1676400"/>
            <a:ext cx="5729288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Методические рекомендации</a:t>
            </a:r>
            <a:endParaRPr lang="ru-RU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  <a:p>
            <a:pPr algn="ctr"/>
            <a:r>
              <a:rPr lang="ru-RU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для воспитателей</a:t>
            </a:r>
            <a:endParaRPr lang="ru-RU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  <a:p>
            <a:pPr algn="ctr"/>
            <a:r>
              <a:rPr lang="ru-RU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по организации книжного уголка</a:t>
            </a:r>
            <a:endParaRPr lang="ru-RU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  <a:p>
            <a:pPr algn="ctr"/>
            <a:r>
              <a:rPr lang="ru-RU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 в ДОО</a:t>
            </a:r>
            <a:endParaRPr lang="ru-RU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  <a:p>
            <a:pPr algn="ctr"/>
            <a:endParaRPr lang="ru-RU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  <a:p>
            <a:pPr algn="ctr"/>
            <a:r>
              <a:rPr lang="ru-RU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подготовила Лахтина О.В. </a:t>
            </a:r>
            <a:endParaRPr lang="ru-RU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  <a:p>
            <a:pPr algn="ctr"/>
            <a:r>
              <a:rPr lang="ru-RU" altLang="en-US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charset="0"/>
                <a:ea typeface="Impact" panose="020B0806030902050204" charset="0"/>
              </a:rPr>
              <a:t>старший воспитатель</a:t>
            </a:r>
            <a:endParaRPr lang="ru-RU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80000"/>
                  </a:srgbClr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105" name="Текстовое поле 4104"/>
          <p:cNvSpPr txBox="1"/>
          <p:nvPr/>
        </p:nvSpPr>
        <p:spPr>
          <a:xfrm>
            <a:off x="4175125" y="4151313"/>
            <a:ext cx="903288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t>2019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Скругленный прямоугольник 3"/>
          <p:cNvSpPr/>
          <p:nvPr/>
        </p:nvSpPr>
        <p:spPr>
          <a:xfrm>
            <a:off x="323850" y="333375"/>
            <a:ext cx="8424863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Подборка книг с учетом вкусов и разных интересов детей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90500" y="1204913"/>
            <a:ext cx="7867650" cy="715963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- 2-3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сказочных произведения, чтобы удовлетворить постоянный интерес к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сказкам;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23838" y="2205038"/>
            <a:ext cx="8524875" cy="1008063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формирования гражданских черт личности ребенка в уголке книги должны быть стихи, рассказы, знакомящие детей с историей нашей Родины, с её сегодняшней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жизнью;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36538" y="3357563"/>
            <a:ext cx="7272338" cy="576263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книги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жизни природы, о животных 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растениях;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71463" y="4149725"/>
            <a:ext cx="7705725" cy="719138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произведения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 которыми в данное время детей знакомят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занятиях;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323850" y="5084763"/>
            <a:ext cx="8424863" cy="1439863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веселые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книги С. Маршака, С. Михалкова, А.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Барто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М. Зощенко, Н. Носова, В. Драгунского, Э. Успенского и др. (воспитывают способность чувствовать и понимать юмор, умение видеть смешное в жизни и литературе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Скругленный прямоугольник 3"/>
          <p:cNvSpPr/>
          <p:nvPr/>
        </p:nvSpPr>
        <p:spPr>
          <a:xfrm>
            <a:off x="395288" y="382588"/>
            <a:ext cx="8280400" cy="647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тематической выставки книг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395288" y="1060450"/>
            <a:ext cx="8353425" cy="2043113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400">
                <a:solidFill>
                  <a:srgbClr val="000000"/>
                </a:solidFill>
                <a:latin typeface="Candara" panose="020E0502030303020204" pitchFamily="34" charset="0"/>
              </a:rPr>
              <a:t>Тема выставки обязательно должна быть важной, актуальной для детей (связанной с предстоящим праздником, юбилеем писателя или художника-иллюстратора, с содержанием </a:t>
            </a:r>
            <a:endParaRPr sz="240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lvl="0" algn="ctr"/>
            <a:r>
              <a:rPr sz="2400">
                <a:solidFill>
                  <a:srgbClr val="000000"/>
                </a:solidFill>
                <a:latin typeface="Candara" panose="020E0502030303020204" pitchFamily="34" charset="0"/>
              </a:rPr>
              <a:t>темы недели</a:t>
            </a:r>
            <a:r>
              <a:rPr sz="2400">
                <a:solidFill>
                  <a:srgbClr val="000000"/>
                </a:solidFill>
                <a:latin typeface="Candara" panose="020E0502030303020204" pitchFamily="34" charset="0"/>
              </a:rPr>
              <a:t> и т.п.)</a:t>
            </a:r>
            <a:endParaRPr sz="240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395288" y="3284538"/>
            <a:ext cx="8353425" cy="1223963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Необходим особый, тщательный отбор книг с точки зрения художественного оформления, внешнего состояния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395288" y="4724400"/>
            <a:ext cx="8353425" cy="1989138"/>
          </a:xfrm>
          <a:prstGeom prst="snip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Выставка должна быть непродолжительной по времени. Как ни важна ее тема, как ни привлекательно ее оформление, она не должна длиться более 3-4-х дней, т.к. далее внимание и интерес дошкольников будет неизбежно снижаться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Прямоугольник 3"/>
          <p:cNvSpPr/>
          <p:nvPr/>
        </p:nvSpPr>
        <p:spPr>
          <a:xfrm>
            <a:off x="1547813" y="260350"/>
            <a:ext cx="5616575" cy="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Литературные игры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1116013" y="3716338"/>
            <a:ext cx="3132138" cy="270510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«Герои сказок»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(Домино/лото с героями сказок)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0" y="941388"/>
            <a:ext cx="3132138" cy="277495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«Собери картинку»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(сюжет сказки в виде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пазлов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4823440" y="3717032"/>
            <a:ext cx="2988920" cy="2703904"/>
          </a:xfrm>
          <a:prstGeom prst="star7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«Закончи фразу»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(продолжить по памяти отрывок/фразу)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3059113" y="1268413"/>
            <a:ext cx="2952750" cy="2808288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Сказочная викторина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(вопросы по содержанию сказок)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903913" y="908050"/>
            <a:ext cx="3240088" cy="280828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«Расставь по порядку»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(последовательность сюжета)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Скругленный прямоугольник 3"/>
          <p:cNvSpPr/>
          <p:nvPr/>
        </p:nvSpPr>
        <p:spPr>
          <a:xfrm>
            <a:off x="611188" y="260350"/>
            <a:ext cx="7705725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800" b="1">
                <a:solidFill>
                  <a:srgbClr val="C00000"/>
                </a:solidFill>
                <a:latin typeface="Candara" panose="020E0502030303020204" pitchFamily="34" charset="0"/>
              </a:rPr>
              <a:t>Варианты оформления </a:t>
            </a:r>
            <a:r>
              <a:rPr sz="2800" b="1">
                <a:solidFill>
                  <a:srgbClr val="C00000"/>
                </a:solidFill>
                <a:latin typeface="Candara" panose="020E0502030303020204" pitchFamily="34" charset="0"/>
              </a:rPr>
              <a:t>книжного уголка</a:t>
            </a:r>
            <a:endParaRPr sz="2800" b="1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 descr="C:\Users\USER\Desktop\Книжный уголок\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338" y="1341438"/>
            <a:ext cx="4068763" cy="482441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028" name="Picture 4" descr="C:\Users\USER\Desktop\Книжный уголок\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73238"/>
            <a:ext cx="3848100" cy="4875213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Скругленный прямоугольник 3"/>
          <p:cNvSpPr/>
          <p:nvPr/>
        </p:nvSpPr>
        <p:spPr>
          <a:xfrm>
            <a:off x="611188" y="260350"/>
            <a:ext cx="7705725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800" b="1">
                <a:solidFill>
                  <a:srgbClr val="C00000"/>
                </a:solidFill>
                <a:latin typeface="Candara" panose="020E0502030303020204" pitchFamily="34" charset="0"/>
              </a:rPr>
              <a:t>Варианты оформления </a:t>
            </a:r>
            <a:r>
              <a:rPr sz="2800" b="1">
                <a:solidFill>
                  <a:srgbClr val="C00000"/>
                </a:solidFill>
                <a:latin typeface="Candara" panose="020E0502030303020204" pitchFamily="34" charset="0"/>
              </a:rPr>
              <a:t>книжного уголка</a:t>
            </a:r>
            <a:endParaRPr sz="2800" b="1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 descr="C:\Users\USER\Desktop\Книжный уголок\Изображение 03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338" y="1484313"/>
            <a:ext cx="8210550" cy="509905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Скругленный прямоугольник 3"/>
          <p:cNvSpPr/>
          <p:nvPr/>
        </p:nvSpPr>
        <p:spPr>
          <a:xfrm>
            <a:off x="611188" y="260350"/>
            <a:ext cx="7705725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800" b="1">
                <a:solidFill>
                  <a:srgbClr val="C00000"/>
                </a:solidFill>
                <a:latin typeface="Candara" panose="020E0502030303020204" pitchFamily="34" charset="0"/>
              </a:rPr>
              <a:t>Варианты оформления </a:t>
            </a:r>
            <a:r>
              <a:rPr sz="2800" b="1">
                <a:solidFill>
                  <a:srgbClr val="C00000"/>
                </a:solidFill>
                <a:latin typeface="Candara" panose="020E0502030303020204" pitchFamily="34" charset="0"/>
              </a:rPr>
              <a:t>книжного уголка</a:t>
            </a:r>
            <a:endParaRPr sz="2800" b="1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 descr="C:\Users\USER\Desktop\Книжный уголок\detsad-139308976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063" y="1628775"/>
            <a:ext cx="5094288" cy="41036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075" name="Picture 3" descr="C:\Users\USER\Desktop\Книжный уголок\1428085175_img_5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0350" y="1652588"/>
            <a:ext cx="3519488" cy="48228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Скругленный прямоугольник 3"/>
          <p:cNvSpPr/>
          <p:nvPr/>
        </p:nvSpPr>
        <p:spPr>
          <a:xfrm>
            <a:off x="611188" y="260350"/>
            <a:ext cx="7705725" cy="7207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800" b="1">
                <a:solidFill>
                  <a:srgbClr val="C00000"/>
                </a:solidFill>
                <a:latin typeface="Candara" panose="020E0502030303020204" pitchFamily="34" charset="0"/>
              </a:rPr>
              <a:t>Варианты оформления </a:t>
            </a:r>
            <a:r>
              <a:rPr sz="2800" b="1">
                <a:solidFill>
                  <a:srgbClr val="C00000"/>
                </a:solidFill>
                <a:latin typeface="Candara" panose="020E0502030303020204" pitchFamily="34" charset="0"/>
              </a:rPr>
              <a:t>книжного уголка</a:t>
            </a:r>
            <a:endParaRPr sz="2800" b="1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pic>
        <p:nvPicPr>
          <p:cNvPr id="4098" name="Picture 2" descr="C:\Users\USER\Desktop\Книжный уголок\detsad-139308881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84650" y="2133600"/>
            <a:ext cx="4702175" cy="408146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099" name="Picture 3" descr="C:\Users\USER\Desktop\Книжный уголок\detsad-41630-139496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1484313"/>
            <a:ext cx="4764088" cy="43180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8" name="Прямоугольник 6147"/>
          <p:cNvSpPr/>
          <p:nvPr/>
        </p:nvSpPr>
        <p:spPr>
          <a:xfrm>
            <a:off x="533400" y="1828800"/>
            <a:ext cx="80010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ru-RU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Спасибо за внимание!</a:t>
            </a:r>
            <a:endParaRPr lang="ru-RU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Impact" panose="020B0806030902050204" charset="0"/>
              <a:ea typeface="Impact" panose="020B080603090205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Заголовок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/>
        </p:txBody>
      </p:sp>
      <p:sp>
        <p:nvSpPr>
          <p:cNvPr id="5123" name="Замещающий текст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125" name="Изображение 5124" descr="bezymjanny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Замещающий текст 7170"/>
          <p:cNvSpPr>
            <a:spLocks noGrp="1"/>
          </p:cNvSpPr>
          <p:nvPr>
            <p:ph type="body" idx="1"/>
          </p:nvPr>
        </p:nvSpPr>
        <p:spPr>
          <a:xfrm>
            <a:off x="533400" y="609600"/>
            <a:ext cx="8382000" cy="5486400"/>
          </a:xfrm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sz="2400">
                <a:latin typeface="Times New Roman" panose="02020603050405020304" pitchFamily="18" charset="0"/>
              </a:rPr>
              <a:t>     «Уголок книги» — необходимый элемент развивающей предметной среды в групповой комнате ДОУ, который является средством формировании у дошкольников интереса и любви к художественной литературе. Это особое, специально выделенное и оформленное место в групповой комнате, где ребенок может самостоятельно, по своему вкусу выбрать книгу и спокойно рассмотреть — «перечитать» ее.</a:t>
            </a:r>
            <a:br>
              <a:rPr sz="2400">
                <a:latin typeface="Times New Roman" panose="02020603050405020304" pitchFamily="18" charset="0"/>
              </a:rPr>
            </a:br>
            <a:r>
              <a:rPr sz="2400">
                <a:latin typeface="Times New Roman" panose="02020603050405020304" pitchFamily="18" charset="0"/>
              </a:rPr>
              <a:t>Здесь ребенок видит книгу не в руках воспитателя, а остается с ней один на один. Он внимательно и сосредоточенно рассматривает иллюстрации, вспоминает содержание, многократно возвращается к взволновавшим его эпизодам.</a:t>
            </a:r>
            <a:br>
              <a:rPr sz="2400">
                <a:latin typeface="Times New Roman" panose="02020603050405020304" pitchFamily="18" charset="0"/>
              </a:rPr>
            </a:br>
            <a:r>
              <a:rPr sz="2400">
                <a:latin typeface="Times New Roman" panose="02020603050405020304" pitchFamily="18" charset="0"/>
              </a:rPr>
              <a:t>Здесь происходит интимное, личностное общение ребенка с произведением искусства — книгой и иллюстрациями. Это создает благоприятные условия для решения целого комплекса задач воспитания средствами художественной литературы.</a:t>
            </a:r>
            <a:r>
              <a:rPr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Скругленный прямоугольник 4"/>
          <p:cNvSpPr/>
          <p:nvPr/>
        </p:nvSpPr>
        <p:spPr>
          <a:xfrm>
            <a:off x="2555875" y="333375"/>
            <a:ext cx="3760788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Книжный уголок –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Какой он?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9488" y="3121025"/>
            <a:ext cx="2663825" cy="1081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Привлекательный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4692650"/>
            <a:ext cx="3240088" cy="18875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амостоятельно, по своему вкусу выбрать книгу и рассмотреть ее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200" y="2120900"/>
            <a:ext cx="2520950" cy="1081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Уютный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0825" y="1098550"/>
            <a:ext cx="2665413" cy="14716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Удобный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86288" y="1117600"/>
            <a:ext cx="4121150" cy="20050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Располагает ребенка к неторопливому сосредоточенному общению с книгой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06850" y="4149725"/>
            <a:ext cx="4668838" cy="24304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нимательно и сосредоточенно рассмотреть иллюстрации, вспомнить содержание, многократно вернуться  к взволновавшим его эпизодам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5" y="3076575"/>
            <a:ext cx="4437063" cy="14319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Книжный уголок дает ребенку возможность: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Скругленный прямоугольник 3"/>
          <p:cNvSpPr/>
          <p:nvPr/>
        </p:nvSpPr>
        <p:spPr>
          <a:xfrm>
            <a:off x="468313" y="333375"/>
            <a:ext cx="8135938" cy="7921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рационально организовать уголок книги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355656"/>
            <a:ext cx="4228296" cy="23613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Уголок книги располагают вдали от игр детей, чтобы шумные игры не отвлекали ребенка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352" y="4005064"/>
            <a:ext cx="4248472" cy="25244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Подбор литературы и педагогическая работа должны соответствовать возрастным особенностям и потребностям детей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1355656"/>
            <a:ext cx="3888432" cy="23613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Освещение 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естественное (вблизи окна) либо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электрическое (наличие бра/настольной лампы для вечернего чтения)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4005064"/>
            <a:ext cx="3888432" cy="25244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оформления используются: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олочки, открытые витрины, специально выделенные столы и к ним стулья или кресла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Замещающий текст 194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  <a:solidFill>
            <a:srgbClr val="99CC00">
              <a:alpha val="44000"/>
            </a:srgbClr>
          </a:solidFill>
          <a:ln/>
        </p:spPr>
        <p:txBody>
          <a:bodyPr/>
          <a:p>
            <a:pPr algn="ctr">
              <a:lnSpc>
                <a:spcPct val="80000"/>
              </a:lnSpc>
              <a:buNone/>
            </a:pPr>
            <a:r>
              <a:rPr sz="1400" b="1">
                <a:latin typeface="Times New Roman" panose="02020603050405020304" pitchFamily="18" charset="0"/>
              </a:rPr>
              <a:t>ПЕРВАЯ младшая группа.</a:t>
            </a:r>
            <a:endParaRPr sz="14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В книжном уголке должно находиться немного книг – 3-4, но у воспитателя в запасе должны иметься дополнительные экземпляры этих же книг: т.к. маленькие дети склонны к подражанию и если кто-то из них начинает рассматривать книгу, то и у других возникает желание получить точно такую же.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 err="1">
                <a:latin typeface="Times New Roman" panose="02020603050405020304" pitchFamily="18" charset="0"/>
              </a:rPr>
              <a:t>Книги на плотной основе по знакомым программным сказкам, «Курочка ряба», «Репка», потешкам, «Ладушки –ладушки! Где были? У бабушки», «Сорока-белобока</a:t>
            </a:r>
            <a:r>
              <a:rPr sz="1400">
                <a:latin typeface="Times New Roman" panose="02020603050405020304" pitchFamily="18" charset="0"/>
              </a:rPr>
              <a:t>» объемом не более 5 листов;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Книги с динамичными элементами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Книжки разного формата: книжки-половинки (в половину альбомного листа), книжки – четвертушки, книжки – малышки;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Книжки-панорамы (с раскладывающимися декорациями, двигающимися фигурками);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Музыкальные книжки (с голосами животных, песенками сказочных героев и т.п.);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Книжки-раскладушки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А также можно использовать отдельные картинки, наклеенные на плотную бумагу, и небольшие альбомы для рассматривания на близкие для детей темы («Игрушки», «Игры и занятия детей», «Домашние животные», «Дикие звери и др.).</a:t>
            </a:r>
            <a:endParaRPr sz="14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 b="1">
                <a:latin typeface="Times New Roman" panose="02020603050405020304" pitchFamily="18" charset="0"/>
              </a:rPr>
              <a:t>Воспитательно-образовательная работа с детьми: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Воспитатель знакомит детей с Уголком книги,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Его устройством и назначением,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Приучает рассматривать книги (картинки) только в Книжном уголке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сообщает правила, которые нужно соблюдать: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брать книги только чистыми руками,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перелистывать осторожно,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не рвать, не мять, не использовать для игр.</a:t>
            </a:r>
            <a:endParaRPr sz="14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400">
                <a:latin typeface="Times New Roman" panose="02020603050405020304" pitchFamily="18" charset="0"/>
              </a:rPr>
              <a:t>после того как посмотрел, всегда класть книгу на место и др.</a:t>
            </a:r>
            <a:endParaRPr sz="1400">
              <a:latin typeface="Times New Roman" panose="02020603050405020304" pitchFamily="18" charset="0"/>
            </a:endParaRPr>
          </a:p>
        </p:txBody>
      </p:sp>
      <p:sp>
        <p:nvSpPr>
          <p:cNvPr id="19460" name="Скругленный прямоугольник 3"/>
          <p:cNvSpPr/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44000">
                <a:srgbClr val="D1EAA6">
                  <a:alpha val="100000"/>
                </a:srgbClr>
              </a:gs>
              <a:gs pos="100000">
                <a:srgbClr val="A5CF48">
                  <a:alpha val="100000"/>
                </a:srgbClr>
              </a:gs>
            </a:gsLst>
            <a:lin ang="5400000"/>
            <a:tileRect/>
          </a:gradFill>
          <a:ln>
            <a:solidFill>
              <a:srgbClr val="A5D028"/>
            </a:solidFill>
            <a:miter/>
          </a:ln>
        </p:spPr>
        <p:txBody>
          <a:bodyPr vert="horz" wrap="square" lIns="91440" tIns="45720" rIns="91440" bIns="45720" anchor="ctr"/>
          <a:p>
            <a:r>
              <a:rPr sz="2400" b="1">
                <a:solidFill>
                  <a:srgbClr val="003366"/>
                </a:solidFill>
              </a:rPr>
              <a:t>Задачи воспитателя при работе в книжном уголке</a:t>
            </a:r>
            <a:endParaRPr sz="2400" b="1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Скругленный прямоугольник 3"/>
          <p:cNvSpPr/>
          <p:nvPr/>
        </p:nvSpPr>
        <p:spPr>
          <a:xfrm>
            <a:off x="611188" y="368300"/>
            <a:ext cx="7993063" cy="887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 воспитателя при работе в книжном уголке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25" y="1657350"/>
            <a:ext cx="8856663" cy="5040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1600" b="1">
                <a:solidFill>
                  <a:srgbClr val="000000"/>
                </a:solidFill>
                <a:latin typeface="Times New Roman" panose="02020603050405020304" pitchFamily="18" charset="0"/>
              </a:rPr>
              <a:t>Младшие группы</a:t>
            </a:r>
            <a:endParaRPr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</a:rPr>
              <a:t>1) Воспитатель знакомит детей с Уголком книги, его устройством и назначением;</a:t>
            </a:r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</a:rPr>
              <a:t>2) приучает рассматривать книги (картинки) только там;</a:t>
            </a:r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</a:rPr>
              <a:t>3) сообщает правила, которые нужно соблюдать:</a:t>
            </a:r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 i="1">
                <a:solidFill>
                  <a:srgbClr val="000000"/>
                </a:solidFill>
                <a:latin typeface="Times New Roman" panose="02020603050405020304" pitchFamily="18" charset="0"/>
              </a:rPr>
              <a:t>брать книги только чистыми руками,</a:t>
            </a:r>
            <a:endParaRPr sz="1600" i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 i="1">
                <a:solidFill>
                  <a:srgbClr val="000000"/>
                </a:solidFill>
                <a:latin typeface="Times New Roman" panose="02020603050405020304" pitchFamily="18" charset="0"/>
              </a:rPr>
              <a:t>перелистывать осторожно,</a:t>
            </a:r>
            <a:endParaRPr sz="1600" i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 i="1">
                <a:solidFill>
                  <a:srgbClr val="000000"/>
                </a:solidFill>
                <a:latin typeface="Times New Roman" panose="02020603050405020304" pitchFamily="18" charset="0"/>
              </a:rPr>
              <a:t>не рвать, не мять, не использовать для игр,</a:t>
            </a:r>
            <a:endParaRPr sz="1600" i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 i="1">
                <a:solidFill>
                  <a:srgbClr val="000000"/>
                </a:solidFill>
                <a:latin typeface="Times New Roman" panose="02020603050405020304" pitchFamily="18" charset="0"/>
              </a:rPr>
              <a:t>после того, как посмотрел, всегда класть книгу на место и др.</a:t>
            </a:r>
            <a:endParaRPr sz="1600" i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</a:rPr>
              <a:t>4) В книжном уголке помещают издания, хорошо знакомые детям, с яркими иллюстрациями книги.</a:t>
            </a:r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</a:rPr>
              <a:t>5) Кроме книг в уголке книги могут находиться отдельные картинки, наклеенные на плотную бумагу, и небольшие альбомы для рассматривания на близкие для детей темы («Игрушки», «Игры и занятия детей», «Домашние животные» и др.).</a:t>
            </a:r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</a:rPr>
              <a:t>6) Воспитатель учит внимательно рассматривать картинки в книге, узнавать героев, их действия, побуждает вспоминать и пересказывать отдельные эпизоды.</a:t>
            </a:r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400">
                <a:solidFill>
                  <a:srgbClr val="000000"/>
                </a:solidFill>
                <a:latin typeface="Times New Roman" panose="02020603050405020304" pitchFamily="18" charset="0"/>
              </a:rPr>
              <a:t>7) </a:t>
            </a:r>
            <a:r>
              <a:rPr sz="1400">
                <a:latin typeface="Times New Roman" panose="02020603050405020304" pitchFamily="18" charset="0"/>
              </a:rPr>
              <a:t>Так же здесь должны находиться небольшие альбомы для рассматривания (</a:t>
            </a:r>
            <a:r>
              <a:rPr sz="1400" u="sng">
                <a:latin typeface="Times New Roman" panose="02020603050405020304" pitchFamily="18" charset="0"/>
              </a:rPr>
              <a:t>темы</a:t>
            </a:r>
            <a:r>
              <a:rPr sz="1400">
                <a:latin typeface="Times New Roman" panose="02020603050405020304" pitchFamily="18" charset="0"/>
              </a:rPr>
              <a:t>: </a:t>
            </a:r>
            <a:r>
              <a:rPr sz="1400" i="1">
                <a:latin typeface="Times New Roman" panose="02020603050405020304" pitchFamily="18" charset="0"/>
              </a:rPr>
              <a:t>«Игрушки»</a:t>
            </a:r>
            <a:r>
              <a:rPr sz="1400">
                <a:latin typeface="Times New Roman" panose="02020603050405020304" pitchFamily="18" charset="0"/>
              </a:rPr>
              <a:t>, </a:t>
            </a:r>
            <a:r>
              <a:rPr sz="1400" i="1">
                <a:latin typeface="Times New Roman" panose="02020603050405020304" pitchFamily="18" charset="0"/>
              </a:rPr>
              <a:t>«Игры и занятия»</a:t>
            </a:r>
            <a:r>
              <a:rPr sz="1400">
                <a:latin typeface="Times New Roman" panose="02020603050405020304" pitchFamily="18" charset="0"/>
              </a:rPr>
              <a:t>,</a:t>
            </a:r>
            <a:r>
              <a:rPr sz="1400" i="1">
                <a:latin typeface="Times New Roman" panose="02020603050405020304" pitchFamily="18" charset="0"/>
              </a:rPr>
              <a:t>«Домашние животные»</a:t>
            </a:r>
            <a:r>
              <a:rPr sz="1400">
                <a:latin typeface="Times New Roman" panose="02020603050405020304" pitchFamily="18" charset="0"/>
              </a:rPr>
              <a:t> и т. д.). Книги должны быть с небольшим количеством текста, с крупными красочными иллюстрациями – книги-</a:t>
            </a:r>
            <a:r>
              <a:rPr sz="1400" u="sng">
                <a:latin typeface="Times New Roman" panose="02020603050405020304" pitchFamily="18" charset="0"/>
              </a:rPr>
              <a:t>картинки</a:t>
            </a:r>
            <a:r>
              <a:rPr sz="1400">
                <a:latin typeface="Times New Roman" panose="02020603050405020304" pitchFamily="18" charset="0"/>
              </a:rPr>
              <a:t>: сказки</a:t>
            </a:r>
            <a:r>
              <a:rPr sz="1400" i="1">
                <a:latin typeface="Times New Roman" panose="02020603050405020304" pitchFamily="18" charset="0"/>
              </a:rPr>
              <a:t>«Колобок»</a:t>
            </a:r>
            <a:r>
              <a:rPr sz="1400">
                <a:latin typeface="Times New Roman" panose="02020603050405020304" pitchFamily="18" charset="0"/>
              </a:rPr>
              <a:t>, </a:t>
            </a:r>
            <a:r>
              <a:rPr sz="1400" i="1">
                <a:latin typeface="Times New Roman" panose="02020603050405020304" pitchFamily="18" charset="0"/>
              </a:rPr>
              <a:t>«Репка»</a:t>
            </a:r>
            <a:r>
              <a:rPr sz="1400">
                <a:latin typeface="Times New Roman" panose="02020603050405020304" pitchFamily="18" charset="0"/>
              </a:rPr>
              <a:t>; </a:t>
            </a:r>
            <a:r>
              <a:rPr sz="1400" i="1">
                <a:latin typeface="Times New Roman" panose="02020603050405020304" pitchFamily="18" charset="0"/>
              </a:rPr>
              <a:t>«Игрушки»</a:t>
            </a:r>
            <a:r>
              <a:rPr sz="1400" err="1">
                <a:latin typeface="Times New Roman" panose="02020603050405020304" pitchFamily="18" charset="0"/>
              </a:rPr>
              <a:t> А. Барто</a:t>
            </a:r>
            <a:r>
              <a:rPr sz="1400">
                <a:latin typeface="Times New Roman" panose="02020603050405020304" pitchFamily="18" charset="0"/>
              </a:rPr>
              <a:t>, </a:t>
            </a:r>
            <a:r>
              <a:rPr sz="1400" i="1">
                <a:latin typeface="Times New Roman" panose="02020603050405020304" pitchFamily="18" charset="0"/>
              </a:rPr>
              <a:t>«Конь-огонь»</a:t>
            </a:r>
            <a:r>
              <a:rPr sz="1400">
                <a:latin typeface="Times New Roman" panose="02020603050405020304" pitchFamily="18" charset="0"/>
              </a:rPr>
              <a:t> В. Маяковского,</a:t>
            </a:r>
            <a:r>
              <a:rPr sz="1400" i="1" err="1">
                <a:latin typeface="Times New Roman" panose="02020603050405020304" pitchFamily="18" charset="0"/>
              </a:rPr>
              <a:t>«Усатый-полосатый</a:t>
            </a:r>
            <a:r>
              <a:rPr sz="1400" i="1">
                <a:latin typeface="Times New Roman" panose="02020603050405020304" pitchFamily="18" charset="0"/>
              </a:rPr>
              <a:t>»</a:t>
            </a:r>
            <a:r>
              <a:rPr sz="1400">
                <a:latin typeface="Times New Roman" panose="02020603050405020304" pitchFamily="18" charset="0"/>
              </a:rPr>
              <a:t> С. Маршака и др.</a:t>
            </a:r>
            <a:endParaRPr sz="1400">
              <a:latin typeface="Times New Roman" panose="02020603050405020304" pitchFamily="18" charset="0"/>
            </a:endParaRPr>
          </a:p>
          <a:p>
            <a:pPr lvl="0"/>
            <a:r>
              <a:rPr sz="1400">
                <a:latin typeface="Times New Roman" panose="02020603050405020304" pitchFamily="18" charset="0"/>
              </a:rPr>
              <a:t>Много материала не дается, это ведет к </a:t>
            </a:r>
            <a:r>
              <a:rPr sz="1400" b="1">
                <a:latin typeface="Times New Roman" panose="02020603050405020304" pitchFamily="18" charset="0"/>
              </a:rPr>
              <a:t>дезорганизации поведения детей</a:t>
            </a:r>
            <a:r>
              <a:rPr sz="1400">
                <a:latin typeface="Times New Roman" panose="02020603050405020304" pitchFamily="18" charset="0"/>
              </a:rPr>
              <a:t>.</a:t>
            </a:r>
            <a:r>
              <a:t> </a:t>
            </a:r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Скругленный прямоугольник 3"/>
          <p:cNvSpPr/>
          <p:nvPr/>
        </p:nvSpPr>
        <p:spPr>
          <a:xfrm>
            <a:off x="611188" y="368300"/>
            <a:ext cx="7993063" cy="887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 воспитателя при работе в книжном уголке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412875"/>
            <a:ext cx="8591550" cy="52562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2000" b="1">
                <a:solidFill>
                  <a:srgbClr val="000000"/>
                </a:solidFill>
                <a:latin typeface="Candara" panose="020E0502030303020204" pitchFamily="34" charset="0"/>
              </a:rPr>
              <a:t>Средние группы</a:t>
            </a:r>
            <a:endParaRPr sz="2000" b="1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lvl="0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</a:rPr>
              <a:t>1) Закрепляются основные умения самостоятельно и аккуратно рассматривать книги, эти умения должны стать привычкой.</a:t>
            </a:r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</a:rPr>
              <a:t>2) Воспитатель обращает внимание детей на то, что книги легко мнутся и рвутся, показывает способы ухода за ними, привлекает к наблюдениям за починкой книги и участию в ней.</a:t>
            </a:r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</a:rPr>
              <a:t>3) Во время рассматривания картинок в книге воспитатель обращает внимание детей не только на героев и их действия, но и на выразительные подробности иллюстраций (костюм героя, своеобразные предметы обстановки, некоторые детали пейзажа и пр.).</a:t>
            </a:r>
            <a:endParaRPr sz="1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</a:rPr>
              <a:t>4) </a:t>
            </a:r>
            <a:r>
              <a:rPr sz="1600">
                <a:latin typeface="Times New Roman" panose="02020603050405020304" pitchFamily="18" charset="0"/>
              </a:rPr>
              <a:t>Проводятся беседы о книгах, выясняется, знают ли дети их содержание, понимают ли смысл иллюстраций; ведутся разговоры о литературных произведениях, которые детям читают дома.</a:t>
            </a:r>
            <a:endParaRPr sz="1600">
              <a:latin typeface="Times New Roman" panose="02020603050405020304" pitchFamily="18" charset="0"/>
            </a:endParaRPr>
          </a:p>
          <a:p>
            <a:pPr lvl="0"/>
            <a:r>
              <a:rPr sz="1600">
                <a:latin typeface="Times New Roman" panose="02020603050405020304" pitchFamily="18" charset="0"/>
              </a:rPr>
              <a:t>5)У детей формируют устойчивые навыки бережного обращения с книгой. С этой целью детей привлекают к отбору книг, нуждающихся в ремонте, к наведению порядка. </a:t>
            </a:r>
            <a:endParaRPr sz="1600">
              <a:latin typeface="Times New Roman" panose="02020603050405020304" pitchFamily="18" charset="0"/>
            </a:endParaRPr>
          </a:p>
          <a:p>
            <a:pPr lvl="0"/>
            <a:r>
              <a:rPr sz="1600">
                <a:latin typeface="Times New Roman" panose="02020603050405020304" pitchFamily="18" charset="0"/>
              </a:rPr>
              <a:t>6)</a:t>
            </a:r>
            <a:r>
              <a:rPr sz="1600">
                <a:latin typeface="Times New Roman" panose="02020603050405020304" pitchFamily="18" charset="0"/>
              </a:rPr>
              <a:t> Следует чаще давать </a:t>
            </a:r>
            <a:r>
              <a:rPr sz="1600" u="sng">
                <a:latin typeface="Times New Roman" panose="02020603050405020304" pitchFamily="18" charset="0"/>
              </a:rPr>
              <a:t>поручения</a:t>
            </a:r>
            <a:r>
              <a:rPr sz="1600">
                <a:latin typeface="Times New Roman" panose="02020603050405020304" pitchFamily="18" charset="0"/>
              </a:rPr>
              <a:t>: проверить порядок в </a:t>
            </a:r>
            <a:r>
              <a:rPr sz="1600" b="1">
                <a:latin typeface="Times New Roman" panose="02020603050405020304" pitchFamily="18" charset="0"/>
              </a:rPr>
              <a:t>книжном уголке перед уходом из группы</a:t>
            </a:r>
            <a:r>
              <a:rPr sz="1600">
                <a:latin typeface="Times New Roman" panose="02020603050405020304" pitchFamily="18" charset="0"/>
              </a:rPr>
              <a:t>, найти книгу, которую хочет почитать воспитатель, и др. Ремонт книг в младшей и средней </a:t>
            </a:r>
            <a:r>
              <a:rPr sz="1600" b="1">
                <a:latin typeface="Times New Roman" panose="02020603050405020304" pitchFamily="18" charset="0"/>
              </a:rPr>
              <a:t>группах</a:t>
            </a:r>
            <a:r>
              <a:rPr sz="1600">
                <a:latin typeface="Times New Roman" panose="02020603050405020304" pitchFamily="18" charset="0"/>
              </a:rPr>
              <a:t> проводит сам воспитатель, но в присутствии детей и с их помощью. Пятилетних детей можно привлекать к несложному подклеиванию переплета, к изготовлению альбома с картинками, поделок персонажей для теневого театра.</a:t>
            </a:r>
            <a:endParaRPr sz="1600">
              <a:latin typeface="Times New Roman" panose="02020603050405020304" pitchFamily="18" charset="0"/>
            </a:endParaRPr>
          </a:p>
          <a:p>
            <a:pPr lvl="0"/>
            <a:r>
              <a:rPr sz="1600" err="1">
                <a:latin typeface="Times New Roman" panose="02020603050405020304" pitchFamily="18" charset="0"/>
              </a:rPr>
              <a:t>7)Помещаются схемы и алгоритмы по перессказыванию</a:t>
            </a:r>
            <a:r>
              <a:rPr sz="1600">
                <a:latin typeface="Times New Roman" panose="02020603050405020304" pitchFamily="18" charset="0"/>
              </a:rPr>
              <a:t> или составлению рассказов.</a:t>
            </a:r>
            <a:endParaRPr sz="1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4" name="Скругленный прямоугольник 3"/>
          <p:cNvSpPr/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100000"/>
                </a:srgbClr>
              </a:gs>
              <a:gs pos="44000">
                <a:srgbClr val="D1EAA6">
                  <a:alpha val="100000"/>
                </a:srgbClr>
              </a:gs>
              <a:gs pos="100000">
                <a:srgbClr val="A5CF48">
                  <a:alpha val="100000"/>
                </a:srgbClr>
              </a:gs>
            </a:gsLst>
            <a:lin ang="5400000"/>
            <a:tileRect/>
          </a:gradFill>
          <a:ln>
            <a:solidFill>
              <a:srgbClr val="A5D028"/>
            </a:solidFill>
            <a:miter/>
          </a:ln>
        </p:spPr>
        <p:txBody>
          <a:bodyPr vert="horz" wrap="square" lIns="91440" tIns="45720" rIns="91440" bIns="45720" anchor="ctr"/>
          <a:p>
            <a:r>
              <a:rPr sz="2400" b="1">
                <a:solidFill>
                  <a:srgbClr val="003366"/>
                </a:solidFill>
                <a:latin typeface="Times New Roman" panose="02020603050405020304" pitchFamily="18" charset="0"/>
              </a:rPr>
              <a:t>Задачи воспитателя при работе в книжном уголке</a:t>
            </a:r>
            <a:endParaRPr sz="2400" b="1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Прямоугольник 5"/>
          <p:cNvSpPr/>
          <p:nvPr>
            <p:ph type="body" idx="1"/>
          </p:nvPr>
        </p:nvSpPr>
        <p:spPr>
          <a:xfrm>
            <a:off x="457200" y="1600200"/>
            <a:ext cx="8229600" cy="5029200"/>
          </a:xfrm>
          <a:gradFill rotWithShape="1">
            <a:gsLst>
              <a:gs pos="0">
                <a:srgbClr val="FFFFFF">
                  <a:alpha val="100000"/>
                </a:srgbClr>
              </a:gs>
              <a:gs pos="44000">
                <a:srgbClr val="D1EAA6">
                  <a:alpha val="100000"/>
                </a:srgbClr>
              </a:gs>
              <a:gs pos="100000">
                <a:srgbClr val="A5CF48">
                  <a:alpha val="100000"/>
                </a:srgbClr>
              </a:gs>
            </a:gsLst>
            <a:lin ang="5400000"/>
            <a:tileRect/>
          </a:gradFill>
          <a:ln>
            <a:solidFill>
              <a:srgbClr val="A5D028"/>
            </a:solidFill>
            <a:miter/>
          </a:ln>
        </p:spPr>
        <p:txBody>
          <a:bodyPr vert="horz" wrap="square" lIns="91440" tIns="45720" rIns="91440" bIns="45720" anchor="t"/>
          <a:p>
            <a:pPr algn="ctr">
              <a:lnSpc>
                <a:spcPct val="80000"/>
              </a:lnSpc>
              <a:buNone/>
            </a:pPr>
            <a:r>
              <a:rPr sz="1200" b="1">
                <a:latin typeface="Times New Roman" panose="02020603050405020304" pitchFamily="18" charset="0"/>
              </a:rPr>
              <a:t>         Старшая и подготовительная группа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В старшей и подготовительной к школе группах содержание книжного уголка становится более разносторонним за счет жанрового и тематического многообразия. Количество книг на витрине увеличивают от 8 и до 12, но в распоряжении детей книг должно быть больше. Книги могут быть </a:t>
            </a:r>
            <a:r>
              <a:rPr sz="1200" b="1" i="1">
                <a:latin typeface="Times New Roman" panose="02020603050405020304" pitchFamily="18" charset="0"/>
              </a:rPr>
              <a:t>одного наименования, но иллюстрированные разными художниками);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Учитывая изменения, произошедшие в литературном развитии детей, перечень художественной литературы расширяют за счет разных авторов, разной тематики и разных жанров, а также за счет детских журналов. В перечень входят русские народные сказки и сказки народов мира, литературные сказки русских и зарубежных авторов, произведения русских классиков и современных писателей. По тематике здесь должны быть произведения о природе, научно-познавательные, юмористические и др., разного формата, с иллюстрациями и без них.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Для витрины книги выбираются с учетом интересов детей, их знаний о творчестве того или иного писателя, юбилейных дат, времен года, задач воспитания. Для смены материала определенных сроков нет, она зависит в первую очередь от заинтересованности детей и определяется воспитателем.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Сюда помещаем: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Портреты писателей и художников – иллюстраторов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Книги, которые рекомендованные программой; «От рождения до школы»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Книги – самоделки, состоящие из рассказов детей, записанных взрослыми, иллюстрированные самими детьми;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Энциклопедии («умные» книжки), словари;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Альбомы или иллюстрации дополняются о Родине, о технике, космосе и т.д.;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наборы открыток, связанных по содержанию с тематикой сказок, литературных произведений, мультфильмов;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Периодически (1 раз в квартал) оформляются тематические выставки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- Родина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- Труд людей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- Родная природа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- Игры детей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- Предметные картинки</a:t>
            </a:r>
            <a:endParaRPr sz="1200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1200" b="1">
                <a:latin typeface="Times New Roman" panose="02020603050405020304" pitchFamily="18" charset="0"/>
              </a:rPr>
              <a:t>- Иллюстрации к прочитанным произведениям</a:t>
            </a:r>
            <a:endParaRPr sz="1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9273</Words>
  <Application>WPS Presentation</Application>
  <PresentationFormat>Экран</PresentationFormat>
  <Paragraphs>160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Candara</vt:lpstr>
      <vt:lpstr>Impact</vt:lpstr>
      <vt:lpstr>Microsoft YaHei</vt:lpstr>
      <vt:lpstr/>
      <vt:lpstr>Arial Unicode MS</vt:lpstr>
      <vt:lpstr>Calibri</vt:lpstr>
      <vt:lpstr>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Вадим и Света</cp:lastModifiedBy>
  <cp:revision>8</cp:revision>
  <dcterms:created xsi:type="dcterms:W3CDTF">2020-01-29T11:16:24Z</dcterms:created>
  <dcterms:modified xsi:type="dcterms:W3CDTF">2020-01-29T11:17:09Z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1049-11.2.0.9144</vt:lpwstr>
  </property>
</Properties>
</file>