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60" r:id="rId5"/>
    <p:sldId id="295" r:id="rId6"/>
    <p:sldId id="296" r:id="rId7"/>
    <p:sldId id="261" r:id="rId8"/>
    <p:sldId id="262" r:id="rId9"/>
    <p:sldId id="263" r:id="rId10"/>
    <p:sldId id="297" r:id="rId11"/>
    <p:sldId id="264" r:id="rId12"/>
    <p:sldId id="265" r:id="rId13"/>
    <p:sldId id="266" r:id="rId14"/>
    <p:sldId id="307" r:id="rId15"/>
    <p:sldId id="308" r:id="rId16"/>
    <p:sldId id="299" r:id="rId17"/>
    <p:sldId id="301" r:id="rId18"/>
    <p:sldId id="303" r:id="rId19"/>
    <p:sldId id="269" r:id="rId20"/>
    <p:sldId id="304" r:id="rId21"/>
    <p:sldId id="275" r:id="rId22"/>
    <p:sldId id="276" r:id="rId23"/>
    <p:sldId id="277" r:id="rId24"/>
    <p:sldId id="278" r:id="rId25"/>
    <p:sldId id="309" r:id="rId26"/>
    <p:sldId id="310" r:id="rId27"/>
    <p:sldId id="279" r:id="rId28"/>
    <p:sldId id="306" r:id="rId29"/>
    <p:sldId id="291" r:id="rId30"/>
    <p:sldId id="292" r:id="rId31"/>
    <p:sldId id="293" r:id="rId32"/>
    <p:sldId id="294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sdelanounas.ru/images/img/tatarbunary-news.ru/x400_wp-content_uploads_2011_05_image3.jpg.jpe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hastnik.ru/wp-content/uploads/2011/08/04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i.vigoda.ru/img/offer/pictures/010/191/image007.jp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fedpress.ru/sites/fedpress/files/viktor/news/ds_1.jp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Организация  </a:t>
            </a:r>
            <a:r>
              <a:rPr lang="ru-RU" sz="3600" b="1" dirty="0"/>
              <a:t>развивающей предметно-пространственной </a:t>
            </a:r>
            <a:r>
              <a:rPr lang="ru-RU" sz="3600" b="1" dirty="0" err="1" smtClean="0"/>
              <a:t>средЫ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Селина Т.М., рук. Центра НМС деятельности МОУ НПК №1 им. А.С.Макаренко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40599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 чего же начать?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</a:t>
            </a:r>
            <a:r>
              <a:rPr lang="ru-RU" dirty="0" smtClean="0"/>
              <a:t>адо </a:t>
            </a:r>
            <a:r>
              <a:rPr lang="ru-RU" dirty="0"/>
              <a:t>определиться с идеей, которая станет фундаментом, на котором будет выстраиваться все остальное</a:t>
            </a:r>
            <a:r>
              <a:rPr lang="ru-RU" dirty="0" smtClean="0"/>
              <a:t>.</a:t>
            </a:r>
          </a:p>
          <a:p>
            <a:r>
              <a:rPr lang="ru-RU" dirty="0"/>
              <a:t>комплекс идей представлены в работах Н.А. Коротковой, посвященных организации предметно-пространственной среды и специфике образовательной деятельности в детском саду в целом. Как мы уже говорили, рассматривать оба процесса отдельно друг от друга нецелесообразно.</a:t>
            </a:r>
          </a:p>
        </p:txBody>
      </p:sp>
    </p:spTree>
    <p:extLst>
      <p:ext uri="{BB962C8B-B14F-4D97-AF65-F5344CB8AC3E}">
        <p14:creationId xmlns="" xmlns:p14="http://schemas.microsoft.com/office/powerpoint/2010/main" val="3313742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534400" cy="758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Требования к развивающей предметно-пространственной среде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274320" indent="-274320" eaLnBrk="1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1) </a:t>
            </a:r>
            <a:r>
              <a:rPr lang="ru-RU" b="1" dirty="0" smtClean="0"/>
              <a:t>Насыщенность среды должна </a:t>
            </a:r>
            <a:r>
              <a:rPr lang="ru-RU" dirty="0" smtClean="0"/>
              <a:t>соответствовать </a:t>
            </a:r>
            <a:r>
              <a:rPr lang="ru-RU" b="1" i="1" dirty="0" smtClean="0"/>
              <a:t>возрастным возможностям детей и содержанию Программы.</a:t>
            </a:r>
          </a:p>
          <a:p>
            <a:pPr marL="514350" indent="-514350" eaLnBrk="1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Образовательное пространство должно быть оснащено средствами обучения и воспитания (в том числе техническими), соответствующими материалами, в том числе расходным игровым, спортивным, оздоровительным оборудованием, инвентарем (в соответствии со спецификой Программы).</a:t>
            </a:r>
          </a:p>
          <a:p>
            <a:pPr marL="514350" indent="-514350" eaLnBrk="1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Организация образовательного пространства и разнообразие материалов, оборудования и инвентаря (в здании и на участке) должны обеспечивать: </a:t>
            </a:r>
          </a:p>
          <a:p>
            <a:pPr marL="514350" indent="-514350" eaLnBrk="1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/>
              <a:t>игровую, познавательную, исследовательскую и творческую активность всех воспитанников, экспериментирование с доступными детям материалами (в том числе с песком и водой);</a:t>
            </a:r>
          </a:p>
          <a:p>
            <a:pPr marL="514350" indent="-514350" eaLnBrk="1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/>
              <a:t>двигательную активность, в том числе развитие крупной и мелкой моторики, участие в подвижных играх и соревнованиях;</a:t>
            </a:r>
          </a:p>
          <a:p>
            <a:pPr marL="514350" indent="-514350" eaLnBrk="1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/>
              <a:t>эмоциональное благополучие детей во взаимодействии с предметно-пространственным окружением;</a:t>
            </a:r>
          </a:p>
          <a:p>
            <a:pPr marL="514350" indent="-514350" eaLnBrk="1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/>
              <a:t>возможность самовыражения детей.</a:t>
            </a:r>
          </a:p>
          <a:p>
            <a:pPr marL="514350" indent="-514350" eaLnBrk="1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Для детей младенческого и раннего возраста образовательное пространство должно предоставлять необходимые и достаточные возможности для движения, предметной и игровой деятельности с разными материалами.</a:t>
            </a:r>
          </a:p>
        </p:txBody>
      </p:sp>
    </p:spTree>
    <p:extLst>
      <p:ext uri="{BB962C8B-B14F-4D97-AF65-F5344CB8AC3E}">
        <p14:creationId xmlns="" xmlns:p14="http://schemas.microsoft.com/office/powerpoint/2010/main" val="2004198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Требования к развивающей предметно-пространственной среде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eaLnBrk="1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2) </a:t>
            </a:r>
            <a:r>
              <a:rPr lang="ru-RU" b="1" dirty="0" err="1" smtClean="0"/>
              <a:t>Трансформируемость</a:t>
            </a:r>
            <a:r>
              <a:rPr lang="ru-RU" dirty="0" smtClean="0"/>
              <a:t> пространства предполагает возможность изменений предметно-пространственной среды в зависимости от образовательной ситуации, в том числе от меняющихся интересов и возможностей детей.</a:t>
            </a:r>
          </a:p>
          <a:p>
            <a:pPr marL="274320" indent="-274320" eaLnBrk="1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3) </a:t>
            </a:r>
            <a:r>
              <a:rPr lang="ru-RU" b="1" dirty="0" err="1" smtClean="0"/>
              <a:t>Полифункциональность</a:t>
            </a:r>
            <a:r>
              <a:rPr lang="ru-RU" dirty="0" smtClean="0"/>
              <a:t> материалов предполагает:</a:t>
            </a:r>
          </a:p>
          <a:p>
            <a:pPr marL="274320" indent="-274320" eaLnBrk="1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возможность разнообразного использования различных составляющих предметной среды, например, детской мебели, матов, мягких модулей, ширм и т.д.;</a:t>
            </a:r>
          </a:p>
          <a:p>
            <a:pPr marL="274320" indent="-274320" eaLnBrk="1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наличие в Организации или Группе полифункциональных (не обладающих жестко закрепленным способом употребления) предметов, в том числе природных материалов, пригодных для использования в разных видах детской активности (в том числе в качестве предметов-заместителей в детской игре).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73448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758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Требования к развивающей предметно-пространственной среде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274320" indent="-274320" eaLnBrk="1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4) </a:t>
            </a:r>
            <a:r>
              <a:rPr lang="ru-RU" b="1" dirty="0" smtClean="0"/>
              <a:t>Вариативность</a:t>
            </a:r>
            <a:r>
              <a:rPr lang="ru-RU" dirty="0" smtClean="0"/>
              <a:t> среды предполагает:</a:t>
            </a:r>
          </a:p>
          <a:p>
            <a:pPr marL="274320" indent="-274320" eaLnBrk="1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наличие в Организации или Группе различных пространств (для игры, конструирования, уединения и пр.), а также разнообразных материалов, игр, игрушек и оборудования, обеспечивающих свободный выбор детей;</a:t>
            </a:r>
          </a:p>
          <a:p>
            <a:pPr marL="274320" indent="-274320" eaLnBrk="1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периодическую сменяемость игрового материала, появление новых предметов, стимулирующих игровую, двигательную, познавательную и исследовательскую активность детей.</a:t>
            </a:r>
          </a:p>
          <a:p>
            <a:pPr marL="274320" indent="-274320" eaLnBrk="1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5) </a:t>
            </a:r>
            <a:r>
              <a:rPr lang="ru-RU" b="1" dirty="0" smtClean="0"/>
              <a:t>Доступность</a:t>
            </a:r>
            <a:r>
              <a:rPr lang="ru-RU" dirty="0" smtClean="0"/>
              <a:t> среды предполагает:</a:t>
            </a:r>
          </a:p>
          <a:p>
            <a:pPr marL="274320" indent="-274320" eaLnBrk="1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доступность для воспитанников, в том числе детей с ограниченными возможностями здоровья и детей-инвалидов, всех помещений, где осуществляется образовательная деятельность;</a:t>
            </a:r>
          </a:p>
          <a:p>
            <a:pPr marL="274320" indent="-274320" eaLnBrk="1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свободный доступ детей, в том числе детей с ограниченными возможностями здоровья, к играм, игрушкам, материалам, пособиям, обеспечивающим все основные виды детской активности;</a:t>
            </a:r>
          </a:p>
          <a:p>
            <a:pPr marL="274320" indent="-274320" eaLnBrk="1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исправность и сохранность материалов и оборудования.</a:t>
            </a:r>
          </a:p>
          <a:p>
            <a:pPr marL="274320" indent="-274320" eaLnBrk="1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6) </a:t>
            </a:r>
            <a:r>
              <a:rPr lang="ru-RU" b="1" dirty="0" smtClean="0"/>
              <a:t>Безопасность</a:t>
            </a:r>
            <a:r>
              <a:rPr lang="ru-RU" dirty="0" smtClean="0"/>
              <a:t> предметно-пространственной среды предполагает соответствие всех ее элементов требованиям по обеспечению надежности и безопасности их использования.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46267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7" descr="Описание: Картинка 48 из 5509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196975"/>
            <a:ext cx="5400675" cy="403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98475" y="95250"/>
            <a:ext cx="813752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НОВЫЕ ПЛАНИРОВОЧНЫЕ РЕШЕНИЯ ДЛЯ РАЗНООБРАЗНОЙ ДЕЯТЕЛЬНОСТИ ДЕТЕЙ</a:t>
            </a:r>
          </a:p>
        </p:txBody>
      </p:sp>
      <p:pic>
        <p:nvPicPr>
          <p:cNvPr id="6" name="Рисунок 24" descr="Описание: Картинка 173 из 5623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825" y="4164013"/>
            <a:ext cx="4054475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13" descr="Описание: Картинка 42 из 338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7400" y="1006475"/>
            <a:ext cx="3132138" cy="313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35943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388" y="42863"/>
            <a:ext cx="8964612" cy="1076325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Дизайн групповых комнат – «гибкая среда»</a:t>
            </a:r>
            <a:endParaRPr lang="ru-RU" sz="4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2781300"/>
            <a:ext cx="5364162" cy="407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Рисунок 23" descr="Описание: Картинка 131 из 5571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8" y="620713"/>
            <a:ext cx="5146675" cy="375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87049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Идеального </a:t>
            </a:r>
            <a:r>
              <a:rPr lang="ru-RU" dirty="0"/>
              <a:t>«рецепта» среды не существует. </a:t>
            </a:r>
            <a:endParaRPr lang="ru-RU" dirty="0" smtClean="0"/>
          </a:p>
          <a:p>
            <a:r>
              <a:rPr lang="ru-RU" dirty="0" smtClean="0"/>
              <a:t>Предметно-пространственная </a:t>
            </a:r>
            <a:r>
              <a:rPr lang="ru-RU" dirty="0"/>
              <a:t>среда должна быть организована воспитателем, и никем другим. </a:t>
            </a:r>
            <a:endParaRPr lang="ru-RU" dirty="0" smtClean="0"/>
          </a:p>
          <a:p>
            <a:r>
              <a:rPr lang="ru-RU" dirty="0" smtClean="0"/>
              <a:t>Среда </a:t>
            </a:r>
            <a:r>
              <a:rPr lang="ru-RU" dirty="0"/>
              <a:t>постоянно </a:t>
            </a:r>
            <a:r>
              <a:rPr lang="ru-RU" dirty="0" smtClean="0"/>
              <a:t>изменяется не </a:t>
            </a:r>
            <a:r>
              <a:rPr lang="ru-RU" dirty="0"/>
              <a:t>только по мере взросления детей, но и каждый день, в зависимости от педагогических задач, которые стоят перед воспитателем, интересов детей, времени года, и ряда других факторов.</a:t>
            </a:r>
          </a:p>
        </p:txBody>
      </p:sp>
    </p:spTree>
    <p:extLst>
      <p:ext uri="{BB962C8B-B14F-4D97-AF65-F5344CB8AC3E}">
        <p14:creationId xmlns="" xmlns:p14="http://schemas.microsoft.com/office/powerpoint/2010/main" val="2037689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оценки РППС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Необходимо </a:t>
            </a:r>
            <a:r>
              <a:rPr lang="ru-RU" dirty="0"/>
              <a:t>представлять себе основы возрастной психологии, знать, на что ребенок способен в том или ином возрасте.</a:t>
            </a:r>
          </a:p>
          <a:p>
            <a:r>
              <a:rPr lang="ru-RU" dirty="0"/>
              <a:t>Каждый тип предметов изменяется по мере взросления детей группы и усложнения их игры в следующих направлениях:</a:t>
            </a:r>
          </a:p>
          <a:p>
            <a:r>
              <a:rPr lang="ru-RU" dirty="0" smtClean="0"/>
              <a:t> </a:t>
            </a:r>
            <a:r>
              <a:rPr lang="ru-RU" dirty="0"/>
              <a:t>степени условности (реалистическая, </a:t>
            </a:r>
            <a:r>
              <a:rPr lang="ru-RU" dirty="0" err="1"/>
              <a:t>прототипическая</a:t>
            </a:r>
            <a:r>
              <a:rPr lang="ru-RU" dirty="0"/>
              <a:t> и условная игрушки);</a:t>
            </a:r>
          </a:p>
          <a:p>
            <a:r>
              <a:rPr lang="ru-RU" dirty="0" smtClean="0"/>
              <a:t> </a:t>
            </a:r>
            <a:r>
              <a:rPr lang="ru-RU" dirty="0"/>
              <a:t>размера (крупная, средняя, мелкая игрушки);</a:t>
            </a:r>
          </a:p>
          <a:p>
            <a:r>
              <a:rPr lang="ru-RU" dirty="0" smtClean="0"/>
              <a:t>степени </a:t>
            </a:r>
            <a:r>
              <a:rPr lang="ru-RU" dirty="0"/>
              <a:t>готовности (готовая к использованию, </a:t>
            </a:r>
            <a:r>
              <a:rPr lang="ru-RU" dirty="0" err="1"/>
              <a:t>трансформер</a:t>
            </a:r>
            <a:r>
              <a:rPr lang="ru-RU" dirty="0"/>
              <a:t>, сборная игрушки).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2591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Компоненты РППС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Любая </a:t>
            </a:r>
            <a:r>
              <a:rPr lang="ru-RU" dirty="0"/>
              <a:t>полифункциональная пространственная среда должна быть </a:t>
            </a:r>
            <a:r>
              <a:rPr lang="ru-RU" dirty="0" err="1" smtClean="0"/>
              <a:t>зонирована</a:t>
            </a:r>
            <a:r>
              <a:rPr lang="ru-RU" dirty="0" smtClean="0"/>
              <a:t>.</a:t>
            </a:r>
          </a:p>
          <a:p>
            <a:r>
              <a:rPr lang="ru-RU" dirty="0"/>
              <a:t>Концептуальная модель предметно- развивающей среды включает в себя три компонента: </a:t>
            </a:r>
            <a:endParaRPr lang="ru-RU" dirty="0" smtClean="0"/>
          </a:p>
          <a:p>
            <a:r>
              <a:rPr lang="ru-RU" dirty="0" smtClean="0"/>
              <a:t>Предметное содержание ( </a:t>
            </a:r>
            <a:r>
              <a:rPr lang="ru-RU" dirty="0"/>
              <a:t>игры, пособия, оборудование); Организация предметов и оборудования в пространстве; Организация во времени (изменения, вносимые в среду</a:t>
            </a:r>
            <a:r>
              <a:rPr lang="ru-RU" dirty="0" smtClean="0"/>
              <a:t>).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0911074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Содержание </a:t>
            </a:r>
            <a:r>
              <a:rPr lang="ru-RU" sz="3100" b="1" dirty="0"/>
              <a:t>развивающей предметно-пространственной среды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dirty="0"/>
              <a:t>В</a:t>
            </a:r>
            <a:r>
              <a:rPr lang="ru-RU" b="1" dirty="0" smtClean="0"/>
              <a:t>се </a:t>
            </a:r>
            <a:r>
              <a:rPr lang="ru-RU" b="1" dirty="0"/>
              <a:t>предметы должны быть известны детям, </a:t>
            </a:r>
            <a:endParaRPr lang="ru-RU" b="1" dirty="0" smtClean="0"/>
          </a:p>
          <a:p>
            <a:pPr algn="just"/>
            <a:r>
              <a:rPr lang="ru-RU" b="1" dirty="0" smtClean="0"/>
              <a:t>соответствовать  </a:t>
            </a:r>
            <a:r>
              <a:rPr lang="ru-RU" b="1" dirty="0"/>
              <a:t>их  индивидуальным  особенностям  (</a:t>
            </a:r>
            <a:r>
              <a:rPr lang="ru-RU" b="1" u="sng" dirty="0"/>
              <a:t>возрастным  и  гендерным</a:t>
            </a:r>
            <a:r>
              <a:rPr lang="ru-RU" b="1" dirty="0" smtClean="0"/>
              <a:t>); </a:t>
            </a:r>
          </a:p>
          <a:p>
            <a:pPr algn="just"/>
            <a:r>
              <a:rPr lang="ru-RU" b="1" dirty="0"/>
              <a:t>д</a:t>
            </a:r>
            <a:r>
              <a:rPr lang="ru-RU" b="1" dirty="0" smtClean="0"/>
              <a:t>олжны быть все предметы, необходимые   </a:t>
            </a:r>
            <a:r>
              <a:rPr lang="ru-RU" b="1" dirty="0"/>
              <a:t>для осуществления  полноценной  </a:t>
            </a:r>
            <a:r>
              <a:rPr lang="ru-RU" b="1" u="sng" dirty="0"/>
              <a:t>самостоятельной  и  совместной  со  сверстниками  </a:t>
            </a:r>
            <a:r>
              <a:rPr lang="ru-RU" b="1" u="sng" dirty="0" smtClean="0"/>
              <a:t>деятельности</a:t>
            </a:r>
            <a:r>
              <a:rPr lang="ru-RU" b="1" dirty="0"/>
              <a:t>;</a:t>
            </a:r>
            <a:r>
              <a:rPr lang="ru-RU" b="1" dirty="0" smtClean="0"/>
              <a:t>  </a:t>
            </a:r>
          </a:p>
          <a:p>
            <a:pPr algn="just"/>
            <a:r>
              <a:rPr lang="ru-RU" b="1" dirty="0"/>
              <a:t>в</a:t>
            </a:r>
            <a:r>
              <a:rPr lang="ru-RU" b="1" dirty="0" smtClean="0"/>
              <a:t>  </a:t>
            </a:r>
            <a:r>
              <a:rPr lang="ru-RU" b="1" dirty="0"/>
              <a:t>РППС  должны  быть  включены  также  предметы  для  совместной  деятельности ребенка со взрослым (педагогом</a:t>
            </a:r>
            <a:r>
              <a:rPr lang="ru-RU" b="1" dirty="0" smtClean="0"/>
              <a:t>);</a:t>
            </a:r>
            <a:endParaRPr lang="ru-RU" b="1" dirty="0"/>
          </a:p>
          <a:p>
            <a:pPr algn="just"/>
            <a:r>
              <a:rPr lang="ru-RU" b="1" dirty="0"/>
              <a:t>Предметное содержание РППС должно выполнять </a:t>
            </a:r>
            <a:r>
              <a:rPr lang="ru-RU" b="1" u="sng" dirty="0"/>
              <a:t>информативные функции </a:t>
            </a:r>
            <a:r>
              <a:rPr lang="ru-RU" b="1" dirty="0"/>
              <a:t>об окружающем мире и </a:t>
            </a:r>
            <a:r>
              <a:rPr lang="ru-RU" b="1" u="sng" dirty="0"/>
              <a:t>передачи социального опыта </a:t>
            </a:r>
            <a:r>
              <a:rPr lang="ru-RU" b="1" dirty="0" smtClean="0"/>
              <a:t>детям; </a:t>
            </a:r>
          </a:p>
          <a:p>
            <a:pPr algn="just"/>
            <a:r>
              <a:rPr lang="ru-RU" b="1" dirty="0"/>
              <a:t>в</a:t>
            </a:r>
            <a:r>
              <a:rPr lang="ru-RU" b="1" dirty="0" smtClean="0"/>
              <a:t>се </a:t>
            </a:r>
            <a:r>
              <a:rPr lang="ru-RU" b="1" dirty="0"/>
              <a:t>игрушки, оборудование и другие материалы должны быть </a:t>
            </a:r>
            <a:r>
              <a:rPr lang="ru-RU" b="1" u="sng" dirty="0"/>
              <a:t>разнообразны</a:t>
            </a:r>
            <a:r>
              <a:rPr lang="ru-RU" b="1" dirty="0"/>
              <a:t> и связаны между собой по содержанию и масштабу для обеспечения </a:t>
            </a:r>
            <a:r>
              <a:rPr lang="ru-RU" b="1" u="sng" dirty="0"/>
              <a:t>доступности среды</a:t>
            </a:r>
            <a:r>
              <a:rPr lang="ru-RU" b="1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66328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Нормативная база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3.3.4. Развивающая предметно-пространственная среда должна быть содержательно-насыщенной, трансформируемой, полифункциональной, вариативной, доступной и безопасной (ФГОС ДО).</a:t>
            </a:r>
          </a:p>
          <a:p>
            <a:pPr algn="just"/>
            <a:r>
              <a:rPr lang="ru-RU" dirty="0" smtClean="0"/>
              <a:t>Письмо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17.05.1995 № 61/19-12 «О </a:t>
            </a:r>
            <a:r>
              <a:rPr lang="ru-RU" dirty="0" err="1" smtClean="0"/>
              <a:t>психолого</a:t>
            </a:r>
            <a:r>
              <a:rPr lang="ru-RU" dirty="0" smtClean="0"/>
              <a:t> – педагогических требованиях к играм и игрушкам в современных условиях» (вместе с «Порядком проведения </a:t>
            </a:r>
            <a:r>
              <a:rPr lang="ru-RU" dirty="0" err="1" smtClean="0"/>
              <a:t>психолого</a:t>
            </a:r>
            <a:r>
              <a:rPr lang="ru-RU" dirty="0" smtClean="0"/>
              <a:t> – педагогической экспертизы детских игр и игрушек», «Методическими указаниями к </a:t>
            </a:r>
            <a:r>
              <a:rPr lang="ru-RU" dirty="0" err="1" smtClean="0"/>
              <a:t>психолого</a:t>
            </a:r>
            <a:r>
              <a:rPr lang="ru-RU" dirty="0" smtClean="0"/>
              <a:t> – педагогической экспертизе игр и игрушек», «Методическими указаниями для работников дошкольных образовательных учреждений «О </a:t>
            </a:r>
            <a:r>
              <a:rPr lang="ru-RU" dirty="0" err="1" smtClean="0"/>
              <a:t>психолого</a:t>
            </a:r>
            <a:r>
              <a:rPr lang="ru-RU" dirty="0" smtClean="0"/>
              <a:t> – педагогической ценности игр и игрушек»);</a:t>
            </a:r>
          </a:p>
          <a:p>
            <a:pPr algn="just"/>
            <a:r>
              <a:rPr lang="ru-RU" dirty="0" smtClean="0"/>
              <a:t>Письмо </a:t>
            </a:r>
            <a:r>
              <a:rPr lang="ru-RU" dirty="0" err="1" smtClean="0"/>
              <a:t>Минобрануки</a:t>
            </a:r>
            <a:r>
              <a:rPr lang="ru-RU" dirty="0" smtClean="0"/>
              <a:t> России от 15.03.2004 № 03 – 51 – 46ин/14 – 03 «О направлении Примерных требований к содержанию развивающей среды детей дошкольного возраста, воспитывающихся в семье».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766750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Предметное содержание </a:t>
            </a:r>
            <a:r>
              <a:rPr lang="ru-RU" dirty="0" smtClean="0"/>
              <a:t>направлено на обеспечение гармоничного развития ребенка, если…</a:t>
            </a:r>
          </a:p>
          <a:p>
            <a:r>
              <a:rPr lang="ru-RU" dirty="0" smtClean="0"/>
              <a:t>Элементы РППС обладают </a:t>
            </a:r>
            <a:r>
              <a:rPr lang="ru-RU" b="1" dirty="0" smtClean="0"/>
              <a:t>«развивающим потенциалом», если …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i="1" dirty="0" smtClean="0"/>
              <a:t>Общие принципы отбора игровой продукции для детей-дошкольников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1.  </a:t>
            </a:r>
            <a:r>
              <a:rPr lang="ru-RU" b="1" dirty="0" smtClean="0"/>
              <a:t>Принцип безопасности</a:t>
            </a:r>
            <a:r>
              <a:rPr lang="ru-RU" dirty="0" smtClean="0"/>
              <a:t> (отсутствия рисков) игровой продукции для ребенка:</a:t>
            </a:r>
          </a:p>
          <a:p>
            <a:r>
              <a:rPr lang="ru-RU" dirty="0" smtClean="0"/>
              <a:t>-  физические риски,</a:t>
            </a:r>
          </a:p>
          <a:p>
            <a:r>
              <a:rPr lang="ru-RU" dirty="0" smtClean="0"/>
              <a:t>-  психологические риски,</a:t>
            </a:r>
          </a:p>
          <a:p>
            <a:r>
              <a:rPr lang="ru-RU" dirty="0" smtClean="0"/>
              <a:t>-  нравственные риски.</a:t>
            </a:r>
          </a:p>
          <a:p>
            <a:r>
              <a:rPr lang="ru-RU" dirty="0" smtClean="0"/>
              <a:t>2.  Принцип развития, с учетом зоны ближайшего развития (ЗБР) ребенка. </a:t>
            </a:r>
          </a:p>
          <a:p>
            <a:r>
              <a:rPr lang="ru-RU" dirty="0" smtClean="0"/>
              <a:t>3. </a:t>
            </a:r>
            <a:r>
              <a:rPr lang="ru-RU" b="1" dirty="0" smtClean="0"/>
              <a:t>Принцип соответствия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-  возрастным (половозрастным) особенностям ребенка,</a:t>
            </a:r>
          </a:p>
          <a:p>
            <a:r>
              <a:rPr lang="ru-RU" dirty="0" smtClean="0"/>
              <a:t>-   индивидуальным особенностям,</a:t>
            </a:r>
          </a:p>
          <a:p>
            <a:r>
              <a:rPr lang="ru-RU" dirty="0" smtClean="0"/>
              <a:t>-  специальным особенностям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732117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Принципы оценки безопасности игровой продукции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</a:t>
            </a:r>
            <a:r>
              <a:rPr lang="ru-RU" i="1" dirty="0" smtClean="0"/>
              <a:t>.   Физическая и экологическая безопасность</a:t>
            </a:r>
            <a:r>
              <a:rPr lang="ru-RU" dirty="0" smtClean="0"/>
              <a:t> (отсутствие запаха, острых краев; прочности деталей и окраски, наличие сертификата качества).</a:t>
            </a:r>
          </a:p>
          <a:p>
            <a:r>
              <a:rPr lang="ru-RU" dirty="0" smtClean="0"/>
              <a:t>2.  </a:t>
            </a:r>
            <a:r>
              <a:rPr lang="ru-RU" i="1" dirty="0" smtClean="0"/>
              <a:t>Психофизиологическая безопасность</a:t>
            </a:r>
            <a:r>
              <a:rPr lang="ru-RU" dirty="0" smtClean="0"/>
              <a:t>  –  соответствие возрасту: соразмерность игрушки параметрам ребенка (руки,  росту и пр.), возможность манипуляции, парной работы рук, координации движений.</a:t>
            </a:r>
          </a:p>
          <a:p>
            <a:r>
              <a:rPr lang="ru-RU" dirty="0" smtClean="0"/>
              <a:t>3.  </a:t>
            </a:r>
            <a:r>
              <a:rPr lang="ru-RU" i="1" dirty="0" smtClean="0"/>
              <a:t>Психологическая  безопасность:</a:t>
            </a:r>
            <a:r>
              <a:rPr lang="ru-RU" dirty="0" smtClean="0"/>
              <a:t>  отсутствие  негативных  воздействий  на  психическое развитие ребенка, его интеллектуальное, </a:t>
            </a:r>
            <a:r>
              <a:rPr lang="ru-RU" dirty="0" err="1" smtClean="0"/>
              <a:t>психоэмоциональное</a:t>
            </a:r>
            <a:r>
              <a:rPr lang="ru-RU" dirty="0" smtClean="0"/>
              <a:t>, социальное и эстетическое развитие.</a:t>
            </a:r>
          </a:p>
          <a:p>
            <a:r>
              <a:rPr lang="ru-RU" dirty="0" smtClean="0"/>
              <a:t>4.  </a:t>
            </a:r>
            <a:r>
              <a:rPr lang="ru-RU" i="1" dirty="0" smtClean="0"/>
              <a:t>Нравственно-духовная  безопасность:</a:t>
            </a:r>
            <a:r>
              <a:rPr lang="ru-RU" dirty="0" smtClean="0"/>
              <a:t>  отсутствие  провоцирующих  факторов   для формирования негативных установок детского поведения.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51539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>Практическая работа в группах</a:t>
            </a:r>
            <a:endParaRPr lang="ru-RU" sz="3200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Разделиться на четыре подгруппы. В каждой подгруппе оценить на основе представленных ниже критериев безопасность игровой продукции. 1 гр. – оценка физической и экологической безопасности; 2 гр. – оценка  психофизиологической безопасности; 3 гр. – оценка </a:t>
            </a:r>
            <a:r>
              <a:rPr lang="ru-RU" b="1" i="1" dirty="0" smtClean="0"/>
              <a:t> </a:t>
            </a:r>
            <a:r>
              <a:rPr lang="ru-RU" dirty="0" smtClean="0"/>
              <a:t>психологической  безопасности</a:t>
            </a:r>
            <a:r>
              <a:rPr lang="ru-RU" i="1" dirty="0" smtClean="0"/>
              <a:t>, 4 гр. - </a:t>
            </a:r>
            <a:r>
              <a:rPr lang="ru-RU" b="1" i="1" dirty="0" smtClean="0"/>
              <a:t> </a:t>
            </a:r>
            <a:r>
              <a:rPr lang="ru-RU" dirty="0" smtClean="0"/>
              <a:t>оценка</a:t>
            </a:r>
            <a:r>
              <a:rPr lang="ru-RU" i="1" dirty="0" smtClean="0"/>
              <a:t> </a:t>
            </a:r>
            <a:r>
              <a:rPr lang="ru-RU" dirty="0" smtClean="0"/>
              <a:t>нравственно-духовной  безопасности</a:t>
            </a:r>
            <a:r>
              <a:rPr lang="ru-RU" i="1" dirty="0" smtClean="0"/>
              <a:t>. </a:t>
            </a:r>
            <a:r>
              <a:rPr lang="ru-RU" b="1" i="1" dirty="0" smtClean="0"/>
              <a:t> </a:t>
            </a:r>
            <a:r>
              <a:rPr lang="ru-RU" dirty="0" smtClean="0"/>
              <a:t>Предмет оценки в группе – игрушка (реальная или виртуальная). Результат работы группы: вывод о том, насколько данная игровая продукция является безопасной. </a:t>
            </a:r>
          </a:p>
          <a:p>
            <a:pPr algn="just"/>
            <a:r>
              <a:rPr lang="ru-RU" dirty="0" smtClean="0"/>
              <a:t>Используется  </a:t>
            </a:r>
            <a:r>
              <a:rPr lang="ru-RU" dirty="0" err="1" smtClean="0"/>
              <a:t>семибалльная</a:t>
            </a:r>
            <a:r>
              <a:rPr lang="ru-RU" dirty="0" smtClean="0"/>
              <a:t> дихотомическая (-3  -2  -1 0 1 2 3) шкалы выраженности оцениваемых признаков. 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462836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Безопасность игровой продукции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/>
              <a:t>Р</a:t>
            </a:r>
            <a:r>
              <a:rPr lang="ru-RU" dirty="0" smtClean="0"/>
              <a:t>одителям </a:t>
            </a:r>
            <a:r>
              <a:rPr lang="ru-RU" dirty="0"/>
              <a:t>оказывается помощь в выборе игровой и развивающей продукции в соответствии с  половозрастными  и психолого-возрастными особенностями  ребенка  для соблюдения  единства требований к подбору РППС как в детском саду, так и в условиях семьи.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377060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Примерный перечень зон для организации РППС: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– для сюжетно-ролевых и режиссерских игр (театрализованная деятельность, </a:t>
            </a:r>
            <a:r>
              <a:rPr lang="ru-RU" dirty="0" err="1" smtClean="0"/>
              <a:t>ряжение</a:t>
            </a:r>
            <a:r>
              <a:rPr lang="ru-RU" dirty="0" smtClean="0"/>
              <a:t>, освоение социальных ролей и профессий и пр.);</a:t>
            </a:r>
          </a:p>
          <a:p>
            <a:r>
              <a:rPr lang="ru-RU" dirty="0" smtClean="0"/>
              <a:t> – для познавательной активности (экспериментирование с различными материалами, развитие речи, наблюдение за природными явлениями, развитие математических представлений и пр.);</a:t>
            </a:r>
          </a:p>
          <a:p>
            <a:r>
              <a:rPr lang="ru-RU" dirty="0" smtClean="0"/>
              <a:t> – для самостоятельной деятельности детей (конструирование из различных материалов, художественно-продуктивная деятельность, ознакомление с литературой, выставка детского творчества, центр патриотического воспитания и пр.);</a:t>
            </a:r>
          </a:p>
          <a:p>
            <a:r>
              <a:rPr lang="ru-RU" dirty="0" smtClean="0"/>
              <a:t> – для двигательной активности (спортивные игры, соревнования и пр.);</a:t>
            </a:r>
          </a:p>
          <a:p>
            <a:r>
              <a:rPr lang="ru-RU" dirty="0" smtClean="0"/>
              <a:t> – для настольно-печатных и развивающих игр (рассматривание иллюстрированного материала, дидактические игры и пр.);</a:t>
            </a:r>
          </a:p>
          <a:p>
            <a:r>
              <a:rPr lang="ru-RU" dirty="0" smtClean="0"/>
              <a:t> – для экспериментирования и наблюдения за природными явлениями (</a:t>
            </a:r>
            <a:r>
              <a:rPr lang="ru-RU" dirty="0" err="1" smtClean="0"/>
              <a:t>экспери</a:t>
            </a:r>
            <a:r>
              <a:rPr lang="ru-RU" dirty="0" smtClean="0"/>
              <a:t> ментальные лаборатории, календарь природы, центры для организации различных проектов и пр.); – для отдыха (уединение, общение и пр.).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Практическая работа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Разработать модель организации пространства групповой комнаты.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Алгоритм формирования РППС на примере функциональных  модулей</a:t>
            </a:r>
            <a:endParaRPr lang="ru-RU" sz="3600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b="1" i="1" dirty="0" smtClean="0"/>
              <a:t>Функциональный модуль</a:t>
            </a:r>
            <a:r>
              <a:rPr lang="ru-RU" dirty="0" smtClean="0"/>
              <a:t>  –  это группа компонентов материалов, оборудования и  инвентаря  (далее  –  Перечень)  </a:t>
            </a:r>
            <a:r>
              <a:rPr lang="ru-RU" i="1" u="sng" dirty="0" smtClean="0"/>
              <a:t>по  видам  детской  деятельности  для  организации пространства  (группы,  уличного  участка  и  т. п.)</a:t>
            </a:r>
            <a:r>
              <a:rPr lang="ru-RU" i="1" dirty="0" smtClean="0"/>
              <a:t> </a:t>
            </a:r>
            <a:r>
              <a:rPr lang="ru-RU" dirty="0" smtClean="0"/>
              <a:t>для решения  воспитательно-образовательных задач общеобразовательной программы ДОО.</a:t>
            </a:r>
          </a:p>
          <a:p>
            <a:pPr algn="just"/>
            <a:r>
              <a:rPr lang="ru-RU" dirty="0" smtClean="0"/>
              <a:t>Предметное содержание  функциональных модулей  в соответствии с  ФГОС ДО </a:t>
            </a:r>
            <a:r>
              <a:rPr lang="ru-RU" u="sng" dirty="0" err="1" smtClean="0"/>
              <a:t>коррелирует</a:t>
            </a:r>
            <a:r>
              <a:rPr lang="ru-RU" u="sng" dirty="0" smtClean="0"/>
              <a:t> с основными направлениями (образовательными областями).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77707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Организация пространства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Для разделения  могут  </a:t>
            </a:r>
            <a:r>
              <a:rPr lang="ru-RU" dirty="0"/>
              <a:t>быть  использованы  некрупные  </a:t>
            </a:r>
            <a:r>
              <a:rPr lang="ru-RU" b="1" u="sng" dirty="0"/>
              <a:t>передвижные ширмы или стенки</a:t>
            </a:r>
            <a:r>
              <a:rPr lang="ru-RU" dirty="0"/>
              <a:t>, </a:t>
            </a:r>
            <a:endParaRPr lang="ru-RU" dirty="0" smtClean="0"/>
          </a:p>
          <a:p>
            <a:pPr algn="just"/>
            <a:r>
              <a:rPr lang="ru-RU" b="1" dirty="0" smtClean="0"/>
              <a:t>различное </a:t>
            </a:r>
            <a:r>
              <a:rPr lang="ru-RU" b="1" dirty="0"/>
              <a:t>игровое оборудование</a:t>
            </a:r>
            <a:r>
              <a:rPr lang="ru-RU" dirty="0"/>
              <a:t>, символы и знаки для зонирования  и  пр.  </a:t>
            </a:r>
          </a:p>
          <a:p>
            <a:pPr algn="just"/>
            <a:r>
              <a:rPr lang="ru-RU" dirty="0"/>
              <a:t>В то же время следует учитывать и возможность изменения структуры зонирования РППС для возникающих образовательных задач: </a:t>
            </a:r>
            <a:endParaRPr lang="ru-RU" dirty="0" smtClean="0"/>
          </a:p>
          <a:p>
            <a:pPr algn="just"/>
            <a:r>
              <a:rPr lang="ru-RU" dirty="0" smtClean="0"/>
              <a:t>организация </a:t>
            </a:r>
            <a:r>
              <a:rPr lang="ru-RU" dirty="0"/>
              <a:t>детской  импровизированной самостоятельной игры, </a:t>
            </a:r>
            <a:endParaRPr lang="ru-RU" dirty="0" smtClean="0"/>
          </a:p>
          <a:p>
            <a:pPr algn="just"/>
            <a:r>
              <a:rPr lang="ru-RU" dirty="0" smtClean="0"/>
              <a:t>проведение </a:t>
            </a:r>
            <a:r>
              <a:rPr lang="ru-RU" dirty="0"/>
              <a:t>различных тематических занятий и пр. </a:t>
            </a:r>
            <a:r>
              <a:rPr lang="ru-RU" b="1" u="sng" dirty="0"/>
              <a:t>О</a:t>
            </a:r>
            <a:r>
              <a:rPr lang="ru-RU" b="1" u="sng" dirty="0" smtClean="0"/>
              <a:t>перативное </a:t>
            </a:r>
            <a:r>
              <a:rPr lang="ru-RU" b="1" u="sng" dirty="0"/>
              <a:t>изменение пространства является одним из необходимых критериев для полноценного функционирования РППС.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002983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Примерный алгоритм проектирования РППС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Детальное обследование ДОО, уточнение педагогических требований, формирование эргономических требований (психолого-педагогический аспект), требований к безопасности (психолого-педагогический аспект).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989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Требования безопасности • ГОСТ 25779-90 «Игрушки. Общие требования безопасности и методы контроля» (с изменениями) • ГОСТ Р 51555-99 «Игрушки. Общие требования безопасности и методы испытаний. Механические и физические свойства»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587220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Примерный алгоритм проектирования РППС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 проектировании РППС должны быть учтены: </a:t>
            </a:r>
          </a:p>
          <a:p>
            <a:r>
              <a:rPr lang="ru-RU" dirty="0" smtClean="0"/>
              <a:t>– особенности профиля детского учреждения, общеобразовательная программа ДОО и пр.;</a:t>
            </a:r>
          </a:p>
          <a:p>
            <a:r>
              <a:rPr lang="ru-RU" dirty="0" smtClean="0"/>
              <a:t> – характеристики, касающиеся детского контингента (возраст, </a:t>
            </a:r>
            <a:r>
              <a:rPr lang="ru-RU" dirty="0" err="1" smtClean="0"/>
              <a:t>гендерные</a:t>
            </a:r>
            <a:r>
              <a:rPr lang="ru-RU" dirty="0" smtClean="0"/>
              <a:t> </a:t>
            </a:r>
            <a:r>
              <a:rPr lang="ru-RU" dirty="0" err="1" smtClean="0"/>
              <a:t>осо</a:t>
            </a:r>
            <a:r>
              <a:rPr lang="ru-RU" dirty="0" smtClean="0"/>
              <a:t> </a:t>
            </a:r>
            <a:r>
              <a:rPr lang="ru-RU" dirty="0" err="1" smtClean="0"/>
              <a:t>бенности</a:t>
            </a:r>
            <a:r>
              <a:rPr lang="ru-RU" dirty="0" smtClean="0"/>
              <a:t>, показатели здоровья и пр.);</a:t>
            </a:r>
          </a:p>
          <a:p>
            <a:r>
              <a:rPr lang="ru-RU" dirty="0" smtClean="0"/>
              <a:t> – особенности инфраструктуры ДОО (расположение, площадь, расположение и природные особенности участка и пр.). 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2876865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Примерный алгоритм проектирования РППС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Фиксируются возможности затрат ресурсов. </a:t>
            </a:r>
          </a:p>
          <a:p>
            <a:r>
              <a:rPr lang="ru-RU" dirty="0" smtClean="0"/>
              <a:t>Дооснащение (переоснащение)</a:t>
            </a:r>
          </a:p>
          <a:p>
            <a:r>
              <a:rPr lang="ru-RU" dirty="0" smtClean="0"/>
              <a:t>Анализ</a:t>
            </a:r>
          </a:p>
        </p:txBody>
      </p:sp>
    </p:spTree>
    <p:extLst>
      <p:ext uri="{BB962C8B-B14F-4D97-AF65-F5344CB8AC3E}">
        <p14:creationId xmlns="" xmlns:p14="http://schemas.microsoft.com/office/powerpoint/2010/main" val="41971532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4000" b="1" dirty="0" smtClean="0"/>
              <a:t>        Спасибо за внимание!</a:t>
            </a:r>
            <a:endParaRPr lang="ru-RU" sz="4000" b="1" dirty="0"/>
          </a:p>
        </p:txBody>
      </p:sp>
    </p:spTree>
    <p:extLst>
      <p:ext uri="{BB962C8B-B14F-4D97-AF65-F5344CB8AC3E}">
        <p14:creationId xmlns="" xmlns:p14="http://schemas.microsoft.com/office/powerpoint/2010/main" val="2595926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Методические рекомендации</a:t>
            </a:r>
            <a:endParaRPr lang="ru-RU" sz="3600" b="1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Карабанова О.А., Алиева Э.Ф., </a:t>
            </a:r>
            <a:r>
              <a:rPr lang="ru-RU" dirty="0" err="1"/>
              <a:t>Радионова</a:t>
            </a:r>
            <a:r>
              <a:rPr lang="ru-RU" dirty="0"/>
              <a:t> О.Р., Рабинович П.Д., </a:t>
            </a:r>
            <a:r>
              <a:rPr lang="ru-RU" dirty="0" err="1"/>
              <a:t>Марич</a:t>
            </a:r>
            <a:r>
              <a:rPr lang="ru-RU" dirty="0"/>
              <a:t> Е.М. Организация развивающей предметно-пространственной среды в соответствии с федеральным государственным образовательным стандартом дошкольного образования. Методические рекомендации для педагогических работников дошкольных образовательных организаций и родителей детей дошкольного возраста / О.А. Карабанова, Э.Ф. Алиева, О.Р. </a:t>
            </a:r>
            <a:r>
              <a:rPr lang="ru-RU" dirty="0" err="1"/>
              <a:t>Радионова</a:t>
            </a:r>
            <a:r>
              <a:rPr lang="ru-RU" dirty="0"/>
              <a:t>, П.Д. Рабинович, Е.М. </a:t>
            </a:r>
            <a:r>
              <a:rPr lang="ru-RU" dirty="0" err="1"/>
              <a:t>Марич</a:t>
            </a:r>
            <a:r>
              <a:rPr lang="ru-RU" dirty="0"/>
              <a:t>. – М.: Федеральный </a:t>
            </a:r>
            <a:r>
              <a:rPr lang="ru-RU" dirty="0" smtClean="0"/>
              <a:t>институт </a:t>
            </a:r>
            <a:r>
              <a:rPr lang="ru-RU" dirty="0"/>
              <a:t>развития образования, 2014. – 96 с.</a:t>
            </a:r>
          </a:p>
        </p:txBody>
      </p:sp>
    </p:spTree>
    <p:extLst>
      <p:ext uri="{BB962C8B-B14F-4D97-AF65-F5344CB8AC3E}">
        <p14:creationId xmlns="" xmlns:p14="http://schemas.microsoft.com/office/powerpoint/2010/main" val="2097827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Отсутствие основополагающей идеи построения предметной среды</a:t>
            </a:r>
          </a:p>
          <a:p>
            <a:r>
              <a:rPr lang="ru-RU" dirty="0" smtClean="0"/>
              <a:t>Смещение акцентов на эстетическую сторону вопроса. Среда – «витрина» (Н.А. Короткова).</a:t>
            </a:r>
          </a:p>
          <a:p>
            <a:r>
              <a:rPr lang="ru-RU" dirty="0" smtClean="0"/>
              <a:t>Предлагается перечень предметов, основанием для классификации служат </a:t>
            </a:r>
            <a:r>
              <a:rPr lang="ru-RU" dirty="0" err="1" smtClean="0"/>
              <a:t>ЗУНы</a:t>
            </a:r>
            <a:r>
              <a:rPr lang="ru-RU" dirty="0" smtClean="0"/>
              <a:t> (формирующая педагогика)</a:t>
            </a:r>
          </a:p>
          <a:p>
            <a:r>
              <a:rPr lang="ru-RU" dirty="0" smtClean="0"/>
              <a:t>Без внимания – активизация инициативы ребенка</a:t>
            </a:r>
          </a:p>
          <a:p>
            <a:r>
              <a:rPr lang="ru-RU" dirty="0" smtClean="0"/>
              <a:t>Требуется функциональная предметная среда.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884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Н.А</a:t>
            </a:r>
            <a:r>
              <a:rPr lang="ru-RU" dirty="0"/>
              <a:t>. Короткова </a:t>
            </a:r>
            <a:r>
              <a:rPr lang="ru-RU" dirty="0" smtClean="0"/>
              <a:t>«</a:t>
            </a:r>
            <a:r>
              <a:rPr lang="ru-RU" dirty="0"/>
              <a:t>Образовательный процесс в группах старшего дошкольного возраста» (М.: </a:t>
            </a:r>
            <a:r>
              <a:rPr lang="ru-RU" dirty="0" err="1"/>
              <a:t>Линка-Пресс</a:t>
            </a:r>
            <a:r>
              <a:rPr lang="ru-RU" dirty="0"/>
              <a:t>, 2012. – 208 с.). </a:t>
            </a:r>
          </a:p>
          <a:p>
            <a:r>
              <a:rPr lang="ru-RU" dirty="0"/>
              <a:t> Н.А. Короткова. Предметно-пространственная развивающая среда для детей дошкольного возраста // Из ДОУ в школу, Москва, 2007, с.41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61236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Развивающая  </a:t>
            </a:r>
            <a:r>
              <a:rPr lang="ru-RU" b="1" dirty="0"/>
              <a:t>предметно-пространственная  </a:t>
            </a:r>
            <a:r>
              <a:rPr lang="ru-RU" b="1" dirty="0" smtClean="0"/>
              <a:t>среда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/>
              <a:t>часть  образовательной среды,  представленная  специально   организованным  пространством  (помещениями, участком и т. п.), материалами, оборудованием и инвентарем,  для развития детей дошкольного  возраста  в  соответствии  с  особенностями  каждого  возрастного  этапа, охраны и укрепления их здоровья, </a:t>
            </a:r>
            <a:r>
              <a:rPr lang="ru-RU" b="1" dirty="0" err="1"/>
              <a:t>учѐта</a:t>
            </a:r>
            <a:r>
              <a:rPr lang="ru-RU" b="1" dirty="0"/>
              <a:t> особенностей и коррекции недостатков их </a:t>
            </a:r>
            <a:r>
              <a:rPr lang="ru-RU" b="1" dirty="0" smtClean="0"/>
              <a:t>развития.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26524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Развивающая предметно-пространственная среда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/>
              <a:t>Включает пространство </a:t>
            </a:r>
            <a:r>
              <a:rPr lang="ru-RU" b="1" dirty="0"/>
              <a:t>групповой комнаты и материалов, оборудования  и  инвентаря  </a:t>
            </a:r>
            <a:r>
              <a:rPr lang="ru-RU" b="1" u="sng" dirty="0"/>
              <a:t>для  развития  </a:t>
            </a:r>
            <a:r>
              <a:rPr lang="ru-RU" b="1" dirty="0"/>
              <a:t>детей  дошкольного  возраста,  </a:t>
            </a:r>
            <a:r>
              <a:rPr lang="ru-RU" b="1" u="sng" dirty="0"/>
              <a:t>охраны  и укрепления их здоровья</a:t>
            </a:r>
            <a:r>
              <a:rPr lang="ru-RU" b="1" dirty="0"/>
              <a:t>, </a:t>
            </a:r>
            <a:r>
              <a:rPr lang="ru-RU" b="1" dirty="0" err="1"/>
              <a:t>учѐта</a:t>
            </a:r>
            <a:r>
              <a:rPr lang="ru-RU" b="1" dirty="0"/>
              <a:t> </a:t>
            </a:r>
            <a:r>
              <a:rPr lang="ru-RU" b="1" u="sng" dirty="0"/>
              <a:t>индивидуальных особенностей </a:t>
            </a:r>
            <a:r>
              <a:rPr lang="ru-RU" b="1" dirty="0"/>
              <a:t>детей и </a:t>
            </a:r>
            <a:r>
              <a:rPr lang="ru-RU" b="1" u="sng" dirty="0"/>
              <a:t>коррекции </a:t>
            </a:r>
            <a:r>
              <a:rPr lang="ru-RU" b="1" dirty="0"/>
              <a:t>их развития; </a:t>
            </a:r>
          </a:p>
          <a:p>
            <a:pPr algn="just"/>
            <a:r>
              <a:rPr lang="ru-RU" b="1" dirty="0"/>
              <a:t>о</a:t>
            </a:r>
            <a:r>
              <a:rPr lang="ru-RU" b="1" dirty="0" smtClean="0"/>
              <a:t>беспечивает </a:t>
            </a:r>
            <a:r>
              <a:rPr lang="ru-RU" b="1" u="sng" dirty="0" smtClean="0"/>
              <a:t>двигательную  активность  </a:t>
            </a:r>
            <a:r>
              <a:rPr lang="ru-RU" b="1" dirty="0"/>
              <a:t>детей, </a:t>
            </a:r>
            <a:r>
              <a:rPr lang="ru-RU" b="1" dirty="0" smtClean="0"/>
              <a:t>возможность </a:t>
            </a:r>
            <a:r>
              <a:rPr lang="ru-RU" b="1" u="sng" dirty="0"/>
              <a:t>общения</a:t>
            </a:r>
            <a:r>
              <a:rPr lang="ru-RU" b="1" dirty="0"/>
              <a:t> и </a:t>
            </a:r>
            <a:r>
              <a:rPr lang="ru-RU" b="1" u="sng" dirty="0"/>
              <a:t>совместной деятельности </a:t>
            </a:r>
            <a:r>
              <a:rPr lang="ru-RU" b="1" dirty="0"/>
              <a:t>детей и взрослых, а также </a:t>
            </a:r>
            <a:r>
              <a:rPr lang="ru-RU" b="1" dirty="0" smtClean="0"/>
              <a:t>возможность  </a:t>
            </a:r>
            <a:r>
              <a:rPr lang="ru-RU" b="1" dirty="0"/>
              <a:t>для </a:t>
            </a:r>
            <a:r>
              <a:rPr lang="ru-RU" b="1" u="sng" dirty="0"/>
              <a:t>уединения</a:t>
            </a:r>
            <a:r>
              <a:rPr lang="ru-RU" b="1" dirty="0"/>
              <a:t>;</a:t>
            </a:r>
          </a:p>
          <a:p>
            <a:pPr algn="just"/>
            <a:r>
              <a:rPr lang="ru-RU" b="1" dirty="0"/>
              <a:t>с</a:t>
            </a:r>
            <a:r>
              <a:rPr lang="ru-RU" b="1" dirty="0" smtClean="0"/>
              <a:t>оответствует различным  </a:t>
            </a:r>
            <a:r>
              <a:rPr lang="ru-RU" b="1" u="sng" dirty="0" smtClean="0"/>
              <a:t>образовательным  программам </a:t>
            </a:r>
            <a:r>
              <a:rPr lang="ru-RU" b="1" dirty="0" smtClean="0"/>
              <a:t> </a:t>
            </a:r>
            <a:r>
              <a:rPr lang="ru-RU" b="1" dirty="0"/>
              <a:t>с  учетом  применения  инклюзивного образования, а также </a:t>
            </a:r>
            <a:r>
              <a:rPr lang="ru-RU" b="1" u="sng" dirty="0" smtClean="0"/>
              <a:t>национально-культурным, климатическим </a:t>
            </a:r>
            <a:r>
              <a:rPr lang="ru-RU" b="1" dirty="0"/>
              <a:t>и </a:t>
            </a:r>
            <a:r>
              <a:rPr lang="ru-RU" b="1" dirty="0" smtClean="0"/>
              <a:t>другим условиям.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51946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/>
              <a:t>Цель создания развивающей среды</a:t>
            </a:r>
            <a:r>
              <a:rPr lang="ru-RU" sz="4000" b="1" dirty="0" smtClean="0"/>
              <a:t> </a:t>
            </a:r>
            <a:endParaRPr lang="ru-RU" sz="4000" b="1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дошкольном образовательном учреждении – </a:t>
            </a:r>
            <a:r>
              <a:rPr lang="ru-RU" b="1" i="1" dirty="0" smtClean="0"/>
              <a:t>обеспечение жизненно важных потребностей формирующейся личности. </a:t>
            </a:r>
            <a:r>
              <a:rPr lang="ru-RU" dirty="0" smtClean="0"/>
              <a:t>Дать возможность наиболее </a:t>
            </a:r>
            <a:r>
              <a:rPr lang="ru-RU" b="1" u="sng" dirty="0" smtClean="0"/>
              <a:t>эффективно развивать индивидуальность каждого ребёнка </a:t>
            </a:r>
            <a:r>
              <a:rPr lang="ru-RU" dirty="0" smtClean="0"/>
              <a:t>с учётом его склонностей, интересов, уровня активности. Необходимо обогатить среду элементами, стимулирующими	познавательную, эмоциональную, двигательную деятельность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97322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275</TotalTime>
  <Words>1951</Words>
  <Application>Microsoft Office PowerPoint</Application>
  <PresentationFormat>Экран (4:3)</PresentationFormat>
  <Paragraphs>129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Обычная</vt:lpstr>
      <vt:lpstr>Организация  развивающей предметно-пространственной средЫ </vt:lpstr>
      <vt:lpstr>Нормативная база</vt:lpstr>
      <vt:lpstr>Слайд 3</vt:lpstr>
      <vt:lpstr>Методические рекомендации</vt:lpstr>
      <vt:lpstr>Проблемы</vt:lpstr>
      <vt:lpstr>Слайд 6</vt:lpstr>
      <vt:lpstr>Развивающая  предметно-пространственная  среда</vt:lpstr>
      <vt:lpstr>Развивающая предметно-пространственная среда</vt:lpstr>
      <vt:lpstr>Цель создания развивающей среды </vt:lpstr>
      <vt:lpstr>С чего же начать?</vt:lpstr>
      <vt:lpstr>Требования к развивающей предметно-пространственной среде</vt:lpstr>
      <vt:lpstr>Требования к развивающей предметно-пространственной среде</vt:lpstr>
      <vt:lpstr>Требования к развивающей предметно-пространственной среде</vt:lpstr>
      <vt:lpstr>Слайд 14</vt:lpstr>
      <vt:lpstr>Дизайн групповых комнат – «гибкая среда»</vt:lpstr>
      <vt:lpstr>Выводы</vt:lpstr>
      <vt:lpstr>Для оценки РППС</vt:lpstr>
      <vt:lpstr>Компоненты РППС</vt:lpstr>
      <vt:lpstr> Содержание развивающей предметно-пространственной среды </vt:lpstr>
      <vt:lpstr>Слайд 20</vt:lpstr>
      <vt:lpstr>Общие принципы отбора игровой продукции для детей-дошкольников </vt:lpstr>
      <vt:lpstr>Принципы оценки безопасности игровой продукции </vt:lpstr>
      <vt:lpstr>Практическая работа в группах</vt:lpstr>
      <vt:lpstr>Безопасность игровой продукции</vt:lpstr>
      <vt:lpstr>Примерный перечень зон для организации РППС: </vt:lpstr>
      <vt:lpstr>Практическая работа</vt:lpstr>
      <vt:lpstr>Алгоритм формирования РППС на примере функциональных  модулей</vt:lpstr>
      <vt:lpstr>Организация пространства </vt:lpstr>
      <vt:lpstr>Примерный алгоритм проектирования РППС</vt:lpstr>
      <vt:lpstr>Примерный алгоритм проектирования РППС</vt:lpstr>
      <vt:lpstr>Примерный алгоритм проектирования РППС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Селина Татьяна Михайловна</dc:creator>
  <cp:lastModifiedBy>Татьяна</cp:lastModifiedBy>
  <cp:revision>21</cp:revision>
  <dcterms:created xsi:type="dcterms:W3CDTF">2015-03-31T08:00:22Z</dcterms:created>
  <dcterms:modified xsi:type="dcterms:W3CDTF">2015-04-03T01:00:30Z</dcterms:modified>
</cp:coreProperties>
</file>