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76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8194" name="Группа 8193"/>
          <p:cNvGrpSpPr/>
          <p:nvPr/>
        </p:nvGrpSpPr>
        <p:grpSpPr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195" name="Прямоугольник 8194"/>
            <p:cNvSpPr/>
            <p:nvPr/>
          </p:nvSpPr>
          <p:spPr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/>
            <a:p>
              <a:pPr lvl="0" algn="ctr"/>
              <a:endParaRPr sz="2400">
                <a:latin typeface="Times New Roman" panose="02020603050405020304" pitchFamily="18" charset="0"/>
              </a:endParaRPr>
            </a:p>
          </p:txBody>
        </p:sp>
        <p:sp>
          <p:nvSpPr>
            <p:cNvPr id="8196" name="Скругленный прямоугольник 8195"/>
            <p:cNvSpPr/>
            <p:nvPr/>
          </p:nvSpPr>
          <p:spPr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/>
            <a:p>
              <a:pPr lvl="0" algn="ctr"/>
              <a:endParaRPr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197" name="Группа 8196"/>
          <p:cNvGrpSpPr/>
          <p:nvPr/>
        </p:nvGrpSpPr>
        <p:grpSpPr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198" name="Скругленный прямоугольник 8197"/>
            <p:cNvSpPr/>
            <p:nvPr/>
          </p:nvSpPr>
          <p:spPr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8199" name="Блок-схема: задержка 8198"/>
            <p:cNvSpPr/>
            <p:nvPr/>
          </p:nvSpPr>
          <p:spPr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8200" name="Подзаголовок 8199"/>
          <p:cNvSpPr>
            <a:spLocks noGrp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0" lvl="0" indent="0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lvl="1" indent="0" algn="ctr">
              <a:buClr>
                <a:schemeClr val="tx1"/>
              </a:buClr>
              <a:buSzPct val="75000"/>
              <a:buFontTx/>
              <a:buNone/>
              <a:defRPr>
                <a:solidFill>
                  <a:schemeClr val="tx2"/>
                </a:solidFill>
              </a:defRPr>
            </a:lvl2pPr>
            <a:lvl3pPr marL="914400" lvl="2" indent="0" algn="ctr"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lvl="3" indent="0" algn="ctr">
              <a:buClr>
                <a:schemeClr val="tx1"/>
              </a:buClr>
              <a:buSzPct val="80000"/>
              <a:buFontTx/>
              <a:buNone/>
              <a:defRPr>
                <a:solidFill>
                  <a:schemeClr val="tx2"/>
                </a:solidFill>
              </a:defRPr>
            </a:lvl4pPr>
            <a:lvl5pPr marL="1828800" lvl="4" indent="0" algn="ctr">
              <a:buClr>
                <a:schemeClr val="tx1"/>
              </a:buClr>
              <a:buSzPct val="65000"/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dirty="0"/>
              <a:t>Образец подзаголовка</a:t>
            </a:r>
            <a:endParaRPr dirty="0"/>
          </a:p>
        </p:txBody>
      </p:sp>
      <p:sp>
        <p:nvSpPr>
          <p:cNvPr id="8201" name="Замещающая дата 8200"/>
          <p:cNvSpPr>
            <a:spLocks noGrp="1"/>
          </p:cNvSpPr>
          <p:nvPr>
            <p:ph type="dt" sz="quarter" idx="2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B962C8B-B14F-4D97-AF65-F5344CB8AC3E}" type="datetime1">
              <a:rPr lang="ru-RU"/>
            </a:fld>
            <a:endParaRPr lang="ru-RU"/>
          </a:p>
        </p:txBody>
      </p:sp>
      <p:sp>
        <p:nvSpPr>
          <p:cNvPr id="8202" name="Замещающий нижний колонтитул 8201"/>
          <p:cNvSpPr>
            <a:spLocks noGrp="1"/>
          </p:cNvSpPr>
          <p:nvPr>
            <p:ph type="ftr" sz="quarter" idx="3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8203" name="Замещающий номер слайда 8202"/>
          <p:cNvSpPr>
            <a:spLocks noGrp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A0DB2DC-4C9A-4742-B13C-FB6460FD3503}" type="slidenum">
              <a:rPr lang="ru-RU"/>
            </a:fld>
            <a:endParaRPr lang="ru-RU"/>
          </a:p>
        </p:txBody>
      </p:sp>
      <p:sp>
        <p:nvSpPr>
          <p:cNvPr id="8204" name="Заголовок 8203"/>
          <p:cNvSpPr>
            <a:spLocks noGrp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  <a:noFill/>
          <a:ln w="9525">
            <a:noFill/>
          </a:ln>
        </p:spPr>
        <p:txBody>
          <a:bodyPr anchor="ctr"/>
          <a:lstStyle>
            <a:lvl1pPr lvl="0" algn="ctr">
              <a:buClrTx/>
              <a:buSzTx/>
              <a:buFontTx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dirty="0"/>
              <a:t>Образец заголовка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828748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6958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1643" y="2362200"/>
            <a:ext cx="376958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7170" name="Группа 7169"/>
          <p:cNvGrpSpPr/>
          <p:nvPr/>
        </p:nvGrpSpPr>
        <p:grpSpPr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7171" name="Группа 7170"/>
            <p:cNvGrpSpPr/>
            <p:nvPr userDrawn="1"/>
          </p:nvGrpSpPr>
          <p:grpSpPr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172" name="Прямоугольник 7171"/>
              <p:cNvSpPr/>
              <p:nvPr userDrawn="1"/>
            </p:nvSpPr>
            <p:spPr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73" name="Полилиния 7172"/>
              <p:cNvSpPr/>
              <p:nvPr userDrawn="1"/>
            </p:nvSpPr>
            <p:spPr>
              <a:xfrm>
                <a:off x="288" y="0"/>
                <a:ext cx="1728" cy="735"/>
              </a:xfrm>
              <a:custGeom>
                <a:avLst/>
                <a:gdLst/>
                <a:ahLst/>
                <a:cxnLst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  <p:grpSp>
          <p:nvGrpSpPr>
            <p:cNvPr id="7174" name="Группа 7173"/>
            <p:cNvGrpSpPr/>
            <p:nvPr/>
          </p:nvGrpSpPr>
          <p:grpSpPr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175" name="Скругленный прямоугольник 7174"/>
              <p:cNvSpPr/>
              <p:nvPr/>
            </p:nvSpPr>
            <p:spPr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  <p:sp>
            <p:nvSpPr>
              <p:cNvPr id="7176" name="Блок-схема: задержка 7175"/>
              <p:cNvSpPr/>
              <p:nvPr/>
            </p:nvSpPr>
            <p:spPr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</a:ln>
            </p:spPr>
            <p:txBody>
              <a:bodyPr/>
              <a:p>
                <a:endParaRPr lang="ru-RU" altLang="en-US"/>
              </a:p>
            </p:txBody>
          </p:sp>
        </p:grpSp>
      </p:grpSp>
      <p:sp>
        <p:nvSpPr>
          <p:cNvPr id="7177" name="Заголовок 7176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</a:ln>
        </p:spPr>
        <p:txBody>
          <a:bodyPr anchor="b"/>
          <a:p>
            <a:pPr lvl="0"/>
            <a:r>
              <a:rPr dirty="0"/>
              <a:t>Образец заголовка</a:t>
            </a:r>
            <a:endParaRPr dirty="0"/>
          </a:p>
        </p:txBody>
      </p:sp>
      <p:sp>
        <p:nvSpPr>
          <p:cNvPr id="7178" name="Замещающий текст 7177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dirty="0"/>
          </a:p>
        </p:txBody>
      </p:sp>
      <p:sp>
        <p:nvSpPr>
          <p:cNvPr id="7179" name="Замещающая дата 7178"/>
          <p:cNvSpPr>
            <a:spLocks noGrp="1"/>
          </p:cNvSpPr>
          <p:nvPr>
            <p:ph type="dt" sz="half" idx="2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/>
            </a:lvl1pPr>
          </a:lstStyle>
          <a:p>
            <a:pPr lvl="0"/>
            <a:endParaRPr lang="ru-RU"/>
          </a:p>
        </p:txBody>
      </p:sp>
      <p:sp>
        <p:nvSpPr>
          <p:cNvPr id="7180" name="Замещающий нижний колонтитул 7179"/>
          <p:cNvSpPr>
            <a:spLocks noGrp="1"/>
          </p:cNvSpPr>
          <p:nvPr>
            <p:ph type="ftr" sz="quarter" idx="3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/>
            <a:endParaRPr lang="ru-RU"/>
          </a:p>
        </p:txBody>
      </p:sp>
      <p:sp>
        <p:nvSpPr>
          <p:cNvPr id="7181" name="Замещающий номер слайда 7180"/>
          <p:cNvSpPr>
            <a:spLocks noGrp="1"/>
          </p:cNvSpPr>
          <p:nvPr>
            <p:ph type="sldNum" sz="quarter" idx="4"/>
          </p:nvPr>
        </p:nvSpPr>
        <p:spPr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fld id="{9A0DB2DC-4C9A-4742-B13C-FB6460FD3503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sz="36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Tx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Tx/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Заголовок 512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8229600" cy="1905000"/>
          </a:xfrm>
        </p:spPr>
        <p:txBody>
          <a:bodyPr anchor="ctr"/>
          <a:p>
            <a:pPr defTabSz="914400">
              <a:buSzTx/>
            </a:pPr>
            <a:r>
              <a:rPr sz="4000" kern="1200" baseline="0">
                <a:latin typeface="Times New Roman" panose="02020603050405020304" pitchFamily="18" charset="0"/>
              </a:rPr>
              <a:t>Познавательно-исследовательская деятельность дошкольников</a:t>
            </a:r>
            <a:br>
              <a:rPr sz="4000" kern="1200" baseline="0">
                <a:latin typeface="Times New Roman" panose="02020603050405020304" pitchFamily="18" charset="0"/>
              </a:rPr>
            </a:br>
            <a:endParaRPr sz="4000" kern="1200" baseline="0">
              <a:latin typeface="Times New Roman" panose="02020603050405020304" pitchFamily="18" charset="0"/>
            </a:endParaRPr>
          </a:p>
        </p:txBody>
      </p:sp>
      <p:sp>
        <p:nvSpPr>
          <p:cNvPr id="5123" name="Подзаголовок 5122"/>
          <p:cNvSpPr>
            <a:spLocks noGrp="1"/>
          </p:cNvSpPr>
          <p:nvPr>
            <p:ph type="subTitle" idx="1"/>
          </p:nvPr>
        </p:nvSpPr>
        <p:spPr/>
        <p:txBody>
          <a:bodyPr anchor="b"/>
          <a:p>
            <a:pPr algn="ctr" defTabSz="914400">
              <a:buSzPct val="75000"/>
            </a:pPr>
            <a:r>
              <a:rPr kern="1200" baseline="0">
                <a:latin typeface="Arial" panose="020B0604020202020204" pitchFamily="34" charset="0"/>
              </a:rPr>
              <a:t>Семинар-практикум для педагогов</a:t>
            </a:r>
            <a:endParaRPr kern="1200" baseline="0">
              <a:latin typeface="Arial" panose="020B0604020202020204" pitchFamily="34" charset="0"/>
            </a:endParaRPr>
          </a:p>
        </p:txBody>
      </p:sp>
      <p:sp>
        <p:nvSpPr>
          <p:cNvPr id="5124" name="Текстовое поле 5123"/>
          <p:cNvSpPr txBox="1"/>
          <p:nvPr/>
        </p:nvSpPr>
        <p:spPr>
          <a:xfrm>
            <a:off x="4648200" y="5943600"/>
            <a:ext cx="4192588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t>2019 г.</a:t>
            </a:r>
          </a:p>
          <a:p>
            <a:pPr algn="ctr"/>
            <a:r>
              <a:t>Старший воспитатель    Лахтина О.В.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vert="horz"/>
          <a:p>
            <a:pPr marL="365125" indent="-255270">
              <a:lnSpc>
                <a:spcPct val="90000"/>
              </a:lnSpc>
            </a:pPr>
            <a:r>
              <a:rPr sz="2600">
                <a:latin typeface="Times New Roman" panose="02020603050405020304" pitchFamily="18" charset="0"/>
              </a:rPr>
              <a:t>Давайте вместе подумаем: как птицы узнают дорогу на юг? (Предположим, что …,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90000"/>
              </a:lnSpc>
              <a:buNone/>
            </a:pPr>
            <a:r>
              <a:rPr sz="2600">
                <a:latin typeface="Times New Roman" panose="02020603050405020304" pitchFamily="18" charset="0"/>
              </a:rPr>
              <a:t>а может быть…, допустим …, вероятно …)  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90000"/>
              </a:lnSpc>
            </a:pPr>
            <a:r>
              <a:rPr sz="2600">
                <a:latin typeface="Times New Roman" panose="02020603050405020304" pitchFamily="18" charset="0"/>
              </a:rPr>
              <a:t>Назови самые правдоподобные (логичные) причины событий:  «На улице стало холодно»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90000"/>
              </a:lnSpc>
            </a:pPr>
            <a:r>
              <a:rPr sz="2600">
                <a:latin typeface="Times New Roman" panose="02020603050405020304" pitchFamily="18" charset="0"/>
              </a:rPr>
              <a:t>Назови две-три самых фантастических, самых неправдоподобных причины этих же событий. 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90000"/>
              </a:lnSpc>
            </a:pPr>
            <a:r>
              <a:rPr sz="2600">
                <a:latin typeface="Times New Roman" panose="02020603050405020304" pitchFamily="18" charset="0"/>
              </a:rPr>
              <a:t>Назови пять самых правдоподобных причин того, почему дует ветер 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90000"/>
              </a:lnSpc>
            </a:pPr>
            <a:r>
              <a:rPr sz="2600">
                <a:latin typeface="Times New Roman" panose="02020603050405020304" pitchFamily="18" charset="0"/>
              </a:rPr>
              <a:t>Назови так же пять самых фантастических (неправдоподобных) причин этих событий.  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90000"/>
              </a:lnSpc>
              <a:buNone/>
            </a:pPr>
            <a:endParaRPr sz="2600">
              <a:latin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00137" y="6921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Учимся выдвигать гипотезы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914400" y="2332038"/>
            <a:ext cx="8229600" cy="4525962"/>
          </a:xfrm>
        </p:spPr>
        <p:txBody>
          <a:bodyPr vert="horz" wrap="square" anchor="t"/>
          <a:p>
            <a:pPr marL="365125" indent="-255270"/>
            <a:r>
              <a:rPr lang="en-US" altLang="x-none">
                <a:latin typeface="Times New Roman" panose="02020603050405020304" pitchFamily="18" charset="0"/>
              </a:rPr>
              <a:t>III. </a:t>
            </a:r>
            <a:r>
              <a:rPr>
                <a:latin typeface="Times New Roman" panose="02020603050405020304" pitchFamily="18" charset="0"/>
              </a:rPr>
              <a:t>Упражнения на обстоятельства: 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1. При каких условиях каждый из этих предметов будет очень полезным?  (ветка дерева) 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При каких условиях эти же предметы могут быть совершенно бесполезны и даже вредны? 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8050" y="7683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Учимся выдвигать гипотезы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vert="horz"/>
          <a:p>
            <a:pPr marL="365125" indent="-255270"/>
            <a:r>
              <a:rPr sz="2600" b="1">
                <a:latin typeface="Times New Roman" panose="02020603050405020304" pitchFamily="18" charset="0"/>
              </a:rPr>
              <a:t>Уточняющие вопросы</a:t>
            </a:r>
            <a:r>
              <a:rPr sz="2600">
                <a:latin typeface="Times New Roman" panose="02020603050405020304" pitchFamily="18" charset="0"/>
              </a:rPr>
              <a:t>: верно ли, что…, надо ли, создавать ли…, должен ли…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/>
            <a:r>
              <a:rPr sz="2600">
                <a:latin typeface="Times New Roman" panose="02020603050405020304" pitchFamily="18" charset="0"/>
              </a:rPr>
              <a:t>Простые: условные и безусловные.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/>
            <a:r>
              <a:rPr sz="2600" dirty="0" err="1">
                <a:latin typeface="Times New Roman" panose="02020603050405020304" pitchFamily="18" charset="0"/>
              </a:rPr>
              <a:t>Н-р</a:t>
            </a:r>
            <a:r>
              <a:rPr sz="2600">
                <a:latin typeface="Times New Roman" panose="02020603050405020304" pitchFamily="18" charset="0"/>
              </a:rPr>
              <a:t>, Правда ли, что у тебя дома живет попугай? – простой безусловный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/>
            <a:r>
              <a:rPr sz="2600">
                <a:latin typeface="Times New Roman" panose="02020603050405020304" pitchFamily="18" charset="0"/>
              </a:rPr>
              <a:t>Верно ли, что если котенок отказывается от еды и не играет, он болен? – простой условный вопрос. 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/>
            <a:r>
              <a:rPr sz="2600">
                <a:latin typeface="Times New Roman" panose="02020603050405020304" pitchFamily="18" charset="0"/>
              </a:rPr>
              <a:t>Будешь ли ты играть в компьютерные игры с ребятами или тебе больше нравится играть в них одному? – сложный безусловный вопрос</a:t>
            </a:r>
            <a:endParaRPr sz="2600">
              <a:latin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8050" y="6921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Учимся задавать вопросы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>
              <a:buNone/>
            </a:pPr>
            <a:r>
              <a:rPr b="1" i="1">
                <a:latin typeface="Times New Roman" panose="02020603050405020304" pitchFamily="18" charset="0"/>
              </a:rPr>
              <a:t>Восполняющие вопросы – </a:t>
            </a:r>
            <a:r>
              <a:rPr i="1">
                <a:latin typeface="Times New Roman" panose="02020603050405020304" pitchFamily="18" charset="0"/>
              </a:rPr>
              <a:t>где, когда, кто, что, почему, какие и др.</a:t>
            </a:r>
            <a:endParaRPr i="1">
              <a:latin typeface="Times New Roman" panose="02020603050405020304" pitchFamily="18" charset="0"/>
            </a:endParaRPr>
          </a:p>
          <a:p>
            <a:pPr marL="365125" indent="-255270" algn="just">
              <a:buNone/>
            </a:pPr>
            <a:r>
              <a:rPr b="1" i="1">
                <a:latin typeface="Times New Roman" panose="02020603050405020304" pitchFamily="18" charset="0"/>
              </a:rPr>
              <a:t>Простые: </a:t>
            </a:r>
            <a:r>
              <a:rPr>
                <a:latin typeface="Times New Roman" panose="02020603050405020304" pitchFamily="18" charset="0"/>
              </a:rPr>
              <a:t>где можно построить нарисованный тобой дом?</a:t>
            </a:r>
            <a:endParaRPr>
              <a:latin typeface="Times New Roman" panose="02020603050405020304" pitchFamily="18" charset="0"/>
            </a:endParaRPr>
          </a:p>
          <a:p>
            <a:pPr marL="365125" indent="-255270" algn="just">
              <a:buNone/>
            </a:pPr>
            <a:r>
              <a:rPr>
                <a:latin typeface="Times New Roman" panose="02020603050405020304" pitchFamily="18" charset="0"/>
              </a:rPr>
              <a:t>Сложные: кто, когда и где может построить этот дом?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8050" y="6921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Учимся задавать вопросы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/>
            <a:r>
              <a:t>1. Задайте вопросы тому, кто изображен</a:t>
            </a:r>
          </a:p>
          <a:p>
            <a:pPr marL="365125" indent="-255270"/>
            <a:r>
              <a:t>2. Какие вопросы мог бы задать тот, кто изображен на рисунке?</a:t>
            </a:r>
          </a:p>
          <a:p>
            <a:pPr marL="365125" indent="-255270"/>
            <a:r>
              <a:t>Какие вопросы помогут узнать новое о предмете, лежащем на столе?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404937" y="7683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Задание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/>
            <a:r>
              <a:rPr i="1" dirty="0" err="1"/>
              <a:t>Описание (н-р</a:t>
            </a:r>
            <a:r>
              <a:rPr i="1"/>
              <a:t>, </a:t>
            </a:r>
            <a:r>
              <a:rPr dirty="0" err="1"/>
              <a:t>задание понаблюдать за попугайчиками, а затем описать их. А после этого сравнить собственное описание с описанием А.Э. Брэма</a:t>
            </a:r>
            <a:r>
              <a:t>, товарищей по группе).</a:t>
            </a:r>
          </a:p>
          <a:p>
            <a:pPr marL="365125" indent="-255270"/>
            <a:r>
              <a:rPr i="1"/>
              <a:t>Характеристика  - </a:t>
            </a:r>
            <a:r>
              <a:rPr dirty="0" err="1"/>
              <a:t>Е.Чарушин</a:t>
            </a:r>
            <a:r>
              <a:t> «Про Томку» (охотник выбирает себе щенка — будущего помощника на охоте).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8050" y="83820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Учимся давать определения понятиям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/>
            <a:r>
              <a:rPr i="1" dirty="0" err="1">
                <a:latin typeface="Times New Roman" panose="02020603050405020304" pitchFamily="18" charset="0"/>
              </a:rPr>
              <a:t>Сравнение  - н-р</a:t>
            </a:r>
            <a:r>
              <a:rPr i="1">
                <a:latin typeface="Times New Roman" panose="02020603050405020304" pitchFamily="18" charset="0"/>
              </a:rPr>
              <a:t>,  </a:t>
            </a:r>
            <a:r>
              <a:rPr>
                <a:latin typeface="Times New Roman" panose="02020603050405020304" pitchFamily="18" charset="0"/>
              </a:rPr>
              <a:t>еж, воробей, олень.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 i="1">
                <a:latin typeface="Times New Roman" panose="02020603050405020304" pitchFamily="18" charset="0"/>
              </a:rPr>
              <a:t>Различение  - </a:t>
            </a:r>
            <a:r>
              <a:rPr dirty="0" err="1">
                <a:latin typeface="Times New Roman" panose="02020603050405020304" pitchFamily="18" charset="0"/>
              </a:rPr>
              <a:t>отличие данного предмета от сходных с ним предметов (н-р</a:t>
            </a:r>
            <a:r>
              <a:rPr>
                <a:latin typeface="Times New Roman" panose="02020603050405020304" pitchFamily="18" charset="0"/>
              </a:rPr>
              <a:t>, яблоко и помидор).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 i="1">
                <a:latin typeface="Times New Roman" panose="02020603050405020304" pitchFamily="18" charset="0"/>
              </a:rPr>
              <a:t>Загадки как определения понятий</a:t>
            </a:r>
            <a:r>
              <a:rPr i="1"/>
              <a:t> </a:t>
            </a:r>
            <a:r>
              <a:t>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8050" y="83820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Учимся давать определения понятиям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/>
            <a:r>
              <a:rPr i="1"/>
              <a:t>Игра «Трудные слова» (способ определения понятий) </a:t>
            </a:r>
            <a:endParaRPr i="1"/>
          </a:p>
          <a:p>
            <a:pPr marL="365125" indent="-255270"/>
            <a:r>
              <a:t>Поделим детей на две-три подгруппы. Затем каждой подгруппе дается задание придумать по три «трудных слова».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46175" y="83820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Учимся давать определения понятиям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/>
        <p:txBody>
          <a:bodyPr vert="horz"/>
          <a:p>
            <a:pPr marL="365125" indent="-255270">
              <a:lnSpc>
                <a:spcPct val="80000"/>
              </a:lnSpc>
            </a:pPr>
            <a:r>
              <a:rPr sz="2400" b="1">
                <a:latin typeface="Times New Roman" panose="02020603050405020304" pitchFamily="18" charset="0"/>
              </a:rPr>
              <a:t>ЛЮБОЗНАТЕЛЬНОСТЬ</a:t>
            </a:r>
            <a:r>
              <a:rPr sz="2400">
                <a:latin typeface="Times New Roman" panose="02020603050405020304" pitchFamily="18" charset="0"/>
              </a:rPr>
              <a:t> (наблюдение за познавательно-исследовательской и продуктивной деятельностью).</a:t>
            </a:r>
            <a:endParaRPr sz="24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80000"/>
              </a:lnSpc>
            </a:pPr>
            <a:r>
              <a:rPr sz="2400" b="1" dirty="0" err="1">
                <a:latin typeface="Times New Roman" panose="02020603050405020304" pitchFamily="18" charset="0"/>
              </a:rPr>
              <a:t>1-й уровень\</a:t>
            </a:r>
            <a:r>
              <a:rPr sz="2400" b="1">
                <a:latin typeface="Times New Roman" panose="02020603050405020304" pitchFamily="18" charset="0"/>
              </a:rPr>
              <a:t> низкий (типично в 3-4 года).</a:t>
            </a:r>
            <a:endParaRPr sz="24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80000"/>
              </a:lnSpc>
            </a:pPr>
            <a:r>
              <a:rPr sz="2400" b="1" i="1">
                <a:latin typeface="Times New Roman" panose="02020603050405020304" pitchFamily="18" charset="0"/>
              </a:rPr>
              <a:t>Показатели:</a:t>
            </a:r>
            <a:r>
              <a:rPr sz="2400">
                <a:latin typeface="Times New Roman" panose="02020603050405020304" pitchFamily="18" charset="0"/>
              </a:rPr>
              <a:t> замечает новые предметы в окружении и проявляет интерес к ним; активно обследует вещи, практически обнаруживая их возможности (манипулирует, разбирает-собирает, без попыток достичь точного исходного состояния); многократно повторяет действия, поглощен процессом.</a:t>
            </a:r>
            <a:endParaRPr sz="24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80000"/>
              </a:lnSpc>
            </a:pPr>
            <a:r>
              <a:rPr sz="2400" b="1" i="1">
                <a:latin typeface="Times New Roman" panose="02020603050405020304" pitchFamily="18" charset="0"/>
              </a:rPr>
              <a:t>Ключевые признаки:</a:t>
            </a:r>
            <a:r>
              <a:rPr sz="2400">
                <a:latin typeface="Times New Roman" panose="02020603050405020304" pitchFamily="18" charset="0"/>
              </a:rPr>
              <a:t> проявляет интерес к новым предметам, манипулирует ими, практически обнаруживая их возможности; многократно воспроизводит действия</a:t>
            </a:r>
            <a:endParaRPr sz="24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80000"/>
              </a:lnSpc>
            </a:pPr>
            <a:endParaRPr sz="2400"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12775" y="91440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ПОЗНАВАТЕЛЬНАЯ ИНИЦИАТИВА –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/>
        <p:txBody>
          <a:bodyPr vert="horz"/>
          <a:p>
            <a:pPr marL="365125" indent="-255270">
              <a:lnSpc>
                <a:spcPct val="80000"/>
              </a:lnSpc>
            </a:pPr>
            <a:r>
              <a:rPr sz="2200" b="1" i="1">
                <a:latin typeface="Times New Roman" panose="02020603050405020304" pitchFamily="18" charset="0"/>
              </a:rPr>
              <a:t>Показатели:</a:t>
            </a:r>
            <a:r>
              <a:rPr sz="2200">
                <a:latin typeface="Times New Roman" panose="02020603050405020304" pitchFamily="18" charset="0"/>
              </a:rPr>
              <a:t> предвосхищает или сопровождает вопросами практическое исследование новых предметов («Что это? Для чего?»); обнаруживает осознанное намерение узнать что-то относительно конкретных вещей и явлений («Как это получается? Как бы это сделать? Почему это так?»); высказывает простые предположения о связи действия и возможного эффекта при исследовании новых предметов, стремится достичь определенного эффекта («Если сделать так..., или так...»), не ограничиваясь простым манипулированием; встраивает свои новые представления в сюжеты игры, темы рисования, конструирования.</a:t>
            </a:r>
            <a:endParaRPr sz="22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80000"/>
              </a:lnSpc>
            </a:pPr>
            <a:r>
              <a:rPr sz="2200" b="1" i="1">
                <a:latin typeface="Times New Roman" panose="02020603050405020304" pitchFamily="18" charset="0"/>
              </a:rPr>
              <a:t>Ключевые признаки:</a:t>
            </a:r>
            <a:r>
              <a:rPr sz="2200">
                <a:latin typeface="Times New Roman" panose="02020603050405020304" pitchFamily="18" charset="0"/>
              </a:rPr>
              <a:t> задает вопросы относительно конкретных вещей и явлений («Что? Как? Зачем?»); высказывает простые предположения, осуществляет вариативные действия по отношению к исследуемому объекту, добиваясь нужного результата.</a:t>
            </a:r>
            <a:endParaRPr sz="22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80000"/>
              </a:lnSpc>
            </a:pPr>
            <a:endParaRPr sz="2200"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692150" y="9207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2-й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уровень\средний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(типично в 4-5 лет).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Содержимое 1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/>
            <a:r>
              <a:rPr>
                <a:latin typeface="Times New Roman" panose="02020603050405020304" pitchFamily="18" charset="0"/>
              </a:rPr>
              <a:t>«Особый вид интеллектуально-творческой деятельности, порождаемый в результате функционирования механизмов поисковой активности и строящейся на базе исследовательского поведения» А.И.Савенков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08050" y="76200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Познавательно-исследовательская деятельность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/>
        <p:txBody>
          <a:bodyPr vert="horz"/>
          <a:p>
            <a:pPr marL="365125" indent="-255270">
              <a:lnSpc>
                <a:spcPct val="80000"/>
              </a:lnSpc>
            </a:pPr>
            <a:r>
              <a:rPr sz="1900" b="1" i="1">
                <a:latin typeface="Times New Roman" panose="02020603050405020304" pitchFamily="18" charset="0"/>
              </a:rPr>
              <a:t>Показатели:</a:t>
            </a:r>
            <a:r>
              <a:rPr sz="1900">
                <a:latin typeface="Times New Roman" panose="02020603050405020304" pitchFamily="18" charset="0"/>
              </a:rPr>
              <a:t> задает вопросы, касающиеся предметов и явлений, лежащих за кругом непосредственно данного («Как? Почему? Зачем?»); обнаруживает стремление объяснить связь фактов, использует простое причинное рассуждение («Потому что...»); стремится к упорядочиванию, систематизации конкретных материалов (в виде коллекции); проявляет интерес к познавательной литературе, к символическим языкам; самостоятельно берется делать что-то по графическим схемам (лепить, конструировать), составлять карты, схемы, пиктограммы, записывать истории, наблюдения (осваивает письмо как средство систематизации и коммуникации).</a:t>
            </a:r>
            <a:endParaRPr sz="19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80000"/>
              </a:lnSpc>
            </a:pPr>
            <a:r>
              <a:rPr sz="1900" b="1" i="1">
                <a:latin typeface="Times New Roman" panose="02020603050405020304" pitchFamily="18" charset="0"/>
              </a:rPr>
              <a:t>Ключевые признаки:</a:t>
            </a:r>
            <a:r>
              <a:rPr sz="1900">
                <a:latin typeface="Times New Roman" panose="02020603050405020304" pitchFamily="18" charset="0"/>
              </a:rPr>
              <a:t> задает вопросы об отвлеченных вещах; обнаруживает стремление к упорядочиванию фактов и представлений, способен к простому рассуждению; проявляет интерес к символическим языкам (графические схемы, письмо).</a:t>
            </a:r>
            <a:endParaRPr sz="1900">
              <a:latin typeface="Times New Roman" panose="02020603050405020304" pitchFamily="18" charset="0"/>
            </a:endParaRPr>
          </a:p>
          <a:p>
            <a:pPr marL="365125" indent="-255270">
              <a:lnSpc>
                <a:spcPct val="80000"/>
              </a:lnSpc>
            </a:pPr>
            <a:endParaRPr sz="1900"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08050" y="8445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3-й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уровень\высокий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(типично в 6-7 лет).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1" name="Заголовок 2"/>
          <p:cNvSpPr>
            <a:spLocks noGrp="1"/>
          </p:cNvSpPr>
          <p:nvPr>
            <p:ph type="title" idx="4294967295"/>
          </p:nvPr>
        </p:nvSpPr>
        <p:spPr/>
        <p:txBody>
          <a:bodyPr vert="horz" wrap="square" anchor="ctr"/>
          <a:p>
            <a:pPr algn="ctr"/>
            <a:r>
              <a:rPr sz="3200"/>
              <a:t>Спасибо за внимание!</a:t>
            </a:r>
            <a:br>
              <a:rPr sz="3200"/>
            </a:b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08100" y="227013"/>
            <a:ext cx="6513513" cy="1143000"/>
          </a:xfrm>
        </p:spPr>
        <p:txBody>
          <a:bodyPr vert="horz" wrap="square" lIns="91427" tIns="45714" rIns="91427" bIns="45714" anchor="t"/>
          <a:p/>
        </p:txBody>
      </p:sp>
      <p:pic>
        <p:nvPicPr>
          <p:cNvPr id="28675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7462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676" name="TextBox 3"/>
          <p:cNvSpPr txBox="1"/>
          <p:nvPr/>
        </p:nvSpPr>
        <p:spPr>
          <a:xfrm>
            <a:off x="3421063" y="5334000"/>
            <a:ext cx="6102350" cy="1552575"/>
          </a:xfrm>
          <a:prstGeom prst="rect">
            <a:avLst/>
          </a:prstGeom>
          <a:noFill/>
          <a:ln w="9525">
            <a:noFill/>
          </a:ln>
        </p:spPr>
        <p:txBody>
          <a:bodyPr lIns="119340" tIns="59669" rIns="119340" bIns="59669">
            <a:spAutoFit/>
          </a:bodyPr>
          <a:p>
            <a:r>
              <a:rPr sz="3100" b="1" dirty="0" err="1">
                <a:latin typeface="Trebuchet MS" panose="020B0603020202020204" pitchFamily="34" charset="0"/>
              </a:rPr>
              <a:t>Расскажи-и</a:t>
            </a:r>
            <a:r>
              <a:rPr sz="3100" b="1">
                <a:latin typeface="Trebuchet MS" panose="020B0603020202020204" pitchFamily="34" charset="0"/>
              </a:rPr>
              <a:t> я забуду,</a:t>
            </a:r>
            <a:endParaRPr sz="3100" b="1">
              <a:latin typeface="Trebuchet MS" panose="020B0603020202020204" pitchFamily="34" charset="0"/>
            </a:endParaRPr>
          </a:p>
          <a:p>
            <a:r>
              <a:rPr sz="3100" b="1" dirty="0" err="1">
                <a:latin typeface="Trebuchet MS" panose="020B0603020202020204" pitchFamily="34" charset="0"/>
              </a:rPr>
              <a:t>Покажи-и</a:t>
            </a:r>
            <a:r>
              <a:rPr sz="3100" b="1">
                <a:latin typeface="Trebuchet MS" panose="020B0603020202020204" pitchFamily="34" charset="0"/>
              </a:rPr>
              <a:t> я запомню,</a:t>
            </a:r>
            <a:endParaRPr sz="3100" b="1">
              <a:latin typeface="Trebuchet MS" panose="020B0603020202020204" pitchFamily="34" charset="0"/>
            </a:endParaRPr>
          </a:p>
          <a:p>
            <a:r>
              <a:rPr sz="3100" b="1" dirty="0" err="1">
                <a:latin typeface="Trebuchet MS" panose="020B0603020202020204" pitchFamily="34" charset="0"/>
              </a:rPr>
              <a:t>Дай попробовать-и</a:t>
            </a:r>
            <a:r>
              <a:rPr sz="3100" b="1">
                <a:latin typeface="Trebuchet MS" panose="020B0603020202020204" pitchFamily="34" charset="0"/>
              </a:rPr>
              <a:t> я пойму.</a:t>
            </a:r>
            <a:endParaRPr sz="3100" b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1" end="4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1" end="6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вал 1"/>
          <p:cNvSpPr/>
          <p:nvPr/>
        </p:nvSpPr>
        <p:spPr>
          <a:xfrm>
            <a:off x="2555776" y="2697159"/>
            <a:ext cx="4012343" cy="145380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i="1">
                <a:solidFill>
                  <a:schemeClr val="tx1">
                    <a:lumMod val="40000"/>
                    <a:lumOff val="60000"/>
                  </a:schemeClr>
                </a:solidFill>
                <a:latin typeface="Trebuchet MS" panose="020B0603020202020204" pitchFamily="34" charset="0"/>
              </a:rPr>
              <a:t>Экспериментирование</a:t>
            </a:r>
            <a:endParaRPr i="1">
              <a:solidFill>
                <a:schemeClr val="tx1">
                  <a:lumMod val="40000"/>
                  <a:lumOff val="60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 flipV="1">
            <a:off x="2362200" y="1828800"/>
            <a:ext cx="720725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2" name="Овал 4"/>
          <p:cNvSpPr/>
          <p:nvPr/>
        </p:nvSpPr>
        <p:spPr>
          <a:xfrm>
            <a:off x="444500" y="595313"/>
            <a:ext cx="2878138" cy="1279525"/>
          </a:xfrm>
          <a:prstGeom prst="ellipse">
            <a:avLst/>
          </a:prstGeom>
          <a:solidFill>
            <a:srgbClr val="FF8021"/>
          </a:solidFill>
          <a:ln w="15875" cap="flat" cmpd="sng">
            <a:solidFill>
              <a:srgbClr val="893A00"/>
            </a:solidFill>
            <a:prstDash val="solid"/>
            <a:headEnd type="none" w="med" len="med"/>
            <a:tailEnd type="none" w="med" len="med"/>
          </a:ln>
        </p:spPr>
        <p:txBody>
          <a:bodyPr lIns="119340" tIns="59669" rIns="119340" bIns="59669" anchor="ctr"/>
          <a:p>
            <a:pPr algn="ctr"/>
            <a:r>
              <a:rPr i="1">
                <a:latin typeface="Trebuchet MS" panose="020B0603020202020204" pitchFamily="34" charset="0"/>
              </a:rPr>
              <a:t>Наблюдение</a:t>
            </a:r>
            <a:endParaRPr i="1">
              <a:latin typeface="Trebuchet MS" panose="020B0603020202020204" pitchFamily="34" charset="0"/>
            </a:endParaRPr>
          </a:p>
        </p:txBody>
      </p:sp>
      <p:sp>
        <p:nvSpPr>
          <p:cNvPr id="29703" name="Овал 8"/>
          <p:cNvSpPr/>
          <p:nvPr/>
        </p:nvSpPr>
        <p:spPr>
          <a:xfrm>
            <a:off x="6859588" y="2874963"/>
            <a:ext cx="2208212" cy="1098550"/>
          </a:xfrm>
          <a:prstGeom prst="ellipse">
            <a:avLst/>
          </a:prstGeom>
          <a:solidFill>
            <a:srgbClr val="7030A0"/>
          </a:solidFill>
          <a:ln w="15875" cap="flat" cmpd="sng">
            <a:solidFill>
              <a:srgbClr val="893A00"/>
            </a:solidFill>
            <a:prstDash val="solid"/>
            <a:headEnd type="none" w="med" len="med"/>
            <a:tailEnd type="none" w="med" len="med"/>
          </a:ln>
        </p:spPr>
        <p:txBody>
          <a:bodyPr lIns="119340" tIns="59669" rIns="119340" bIns="59669" anchor="ctr"/>
          <a:p>
            <a:pPr algn="ctr"/>
            <a:r>
              <a:rPr i="1">
                <a:solidFill>
                  <a:schemeClr val="tx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Труд</a:t>
            </a:r>
            <a:endParaRPr i="1">
              <a:solidFill>
                <a:schemeClr val="tx2">
                  <a:lumMod val="20000"/>
                  <a:lumOff val="80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6096000" y="1828800"/>
            <a:ext cx="792163" cy="1008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5" name="Овал 15"/>
          <p:cNvSpPr/>
          <p:nvPr/>
        </p:nvSpPr>
        <p:spPr>
          <a:xfrm>
            <a:off x="107950" y="2784475"/>
            <a:ext cx="2255838" cy="1279525"/>
          </a:xfrm>
          <a:prstGeom prst="ellipse">
            <a:avLst/>
          </a:prstGeom>
          <a:solidFill>
            <a:srgbClr val="7030A0"/>
          </a:solidFill>
          <a:ln w="15875" cap="flat" cmpd="sng">
            <a:solidFill>
              <a:srgbClr val="1C2B68"/>
            </a:solidFill>
            <a:prstDash val="solid"/>
            <a:headEnd type="none" w="med" len="med"/>
            <a:tailEnd type="none" w="med" len="med"/>
          </a:ln>
        </p:spPr>
        <p:txBody>
          <a:bodyPr lIns="119340" tIns="59669" rIns="119340" bIns="59669" anchor="ctr"/>
          <a:p>
            <a:pPr algn="ctr"/>
            <a:r>
              <a:rPr i="1">
                <a:solidFill>
                  <a:schemeClr val="tx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Развитие речи</a:t>
            </a:r>
            <a:endParaRPr i="1">
              <a:solidFill>
                <a:schemeClr val="tx2">
                  <a:lumMod val="20000"/>
                  <a:lumOff val="80000"/>
                </a:schemeClr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2" name="Прямая соединительная линия 21"/>
          <p:cNvCxnSpPr>
            <a:endCxn id="29703" idx="2"/>
          </p:cNvCxnSpPr>
          <p:nvPr/>
        </p:nvCxnSpPr>
        <p:spPr>
          <a:xfrm>
            <a:off x="4926013" y="2697163"/>
            <a:ext cx="219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6" idx="6"/>
            <a:endCxn id="2" idx="2"/>
          </p:cNvCxnSpPr>
          <p:nvPr/>
        </p:nvCxnSpPr>
        <p:spPr>
          <a:xfrm>
            <a:off x="2438400" y="3505200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8" name="Овал 28"/>
          <p:cNvSpPr/>
          <p:nvPr/>
        </p:nvSpPr>
        <p:spPr>
          <a:xfrm>
            <a:off x="5821363" y="227013"/>
            <a:ext cx="3070225" cy="1463675"/>
          </a:xfrm>
          <a:prstGeom prst="ellipse">
            <a:avLst/>
          </a:prstGeom>
          <a:solidFill>
            <a:schemeClr val="accent1"/>
          </a:solidFill>
          <a:ln w="15875" cap="flat" cmpd="sng">
            <a:solidFill>
              <a:srgbClr val="1C2B68"/>
            </a:solidFill>
            <a:prstDash val="solid"/>
            <a:headEnd type="none" w="med" len="med"/>
            <a:tailEnd type="none" w="med" len="med"/>
          </a:ln>
        </p:spPr>
        <p:txBody>
          <a:bodyPr lIns="119340" tIns="59669" rIns="119340" bIns="59669" anchor="ctr"/>
          <a:p>
            <a:pPr algn="ctr"/>
            <a:r>
              <a:rPr>
                <a:latin typeface="Trebuchet MS" panose="020B0603020202020204" pitchFamily="34" charset="0"/>
              </a:rPr>
              <a:t>Изобразительная</a:t>
            </a:r>
            <a:endParaRPr>
              <a:latin typeface="Trebuchet MS" panose="020B0603020202020204" pitchFamily="34" charset="0"/>
            </a:endParaRPr>
          </a:p>
          <a:p>
            <a:pPr algn="ctr"/>
            <a:r>
              <a:rPr>
                <a:latin typeface="Trebuchet MS" panose="020B0603020202020204" pitchFamily="34" charset="0"/>
              </a:rPr>
              <a:t>деятельность</a:t>
            </a:r>
            <a:endParaRPr>
              <a:latin typeface="Trebuchet MS" panose="020B060302020202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4648200" y="2209800"/>
            <a:ext cx="0" cy="503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0" name="Овал 31"/>
          <p:cNvSpPr/>
          <p:nvPr/>
        </p:nvSpPr>
        <p:spPr>
          <a:xfrm>
            <a:off x="3611563" y="1143000"/>
            <a:ext cx="2209800" cy="915988"/>
          </a:xfrm>
          <a:prstGeom prst="ellipse">
            <a:avLst/>
          </a:prstGeom>
          <a:solidFill>
            <a:srgbClr val="FFFF00"/>
          </a:solidFill>
          <a:ln w="15875" cap="flat" cmpd="sng">
            <a:solidFill>
              <a:srgbClr val="1C2B68"/>
            </a:solidFill>
            <a:prstDash val="solid"/>
            <a:headEnd type="none" w="med" len="med"/>
            <a:tailEnd type="none" w="med" len="med"/>
          </a:ln>
        </p:spPr>
        <p:txBody>
          <a:bodyPr lIns="119340" tIns="59669" rIns="119340" bIns="59669" anchor="ctr"/>
          <a:p>
            <a:pPr algn="ctr"/>
            <a:r>
              <a:rPr i="1">
                <a:latin typeface="Trebuchet MS" panose="020B0603020202020204" pitchFamily="34" charset="0"/>
              </a:rPr>
              <a:t>ФЭМП</a:t>
            </a:r>
            <a:endParaRPr i="1">
              <a:latin typeface="Trebuchet MS" panose="020B0603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2362200" y="4038600"/>
            <a:ext cx="64770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495800" y="4191000"/>
            <a:ext cx="0" cy="58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" idx="5"/>
          </p:cNvCxnSpPr>
          <p:nvPr/>
        </p:nvCxnSpPr>
        <p:spPr>
          <a:xfrm>
            <a:off x="5715000" y="4114800"/>
            <a:ext cx="889000" cy="752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4" name="Овал 40"/>
          <p:cNvSpPr/>
          <p:nvPr/>
        </p:nvSpPr>
        <p:spPr>
          <a:xfrm>
            <a:off x="252413" y="4799013"/>
            <a:ext cx="3070225" cy="1738312"/>
          </a:xfrm>
          <a:prstGeom prst="ellipse">
            <a:avLst/>
          </a:prstGeom>
          <a:solidFill>
            <a:schemeClr val="accent1"/>
          </a:solidFill>
          <a:ln w="15875" cap="flat" cmpd="sng">
            <a:solidFill>
              <a:srgbClr val="1C2B68"/>
            </a:solidFill>
            <a:prstDash val="solid"/>
            <a:headEnd type="none" w="med" len="med"/>
            <a:tailEnd type="none" w="med" len="med"/>
          </a:ln>
        </p:spPr>
        <p:txBody>
          <a:bodyPr lIns="119340" tIns="59669" rIns="119340" bIns="59669" anchor="ctr"/>
          <a:p>
            <a:pPr algn="ctr"/>
            <a:r>
              <a:rPr i="1">
                <a:latin typeface="Trebuchet MS" panose="020B0603020202020204" pitchFamily="34" charset="0"/>
              </a:rPr>
              <a:t>Чтение </a:t>
            </a:r>
            <a:endParaRPr i="1">
              <a:latin typeface="Trebuchet MS" panose="020B0603020202020204" pitchFamily="34" charset="0"/>
            </a:endParaRPr>
          </a:p>
          <a:p>
            <a:pPr algn="ctr"/>
            <a:r>
              <a:rPr i="1">
                <a:latin typeface="Trebuchet MS" panose="020B0603020202020204" pitchFamily="34" charset="0"/>
              </a:rPr>
              <a:t>художественной</a:t>
            </a:r>
            <a:endParaRPr i="1">
              <a:latin typeface="Trebuchet MS" panose="020B0603020202020204" pitchFamily="34" charset="0"/>
            </a:endParaRPr>
          </a:p>
          <a:p>
            <a:pPr algn="ctr"/>
            <a:r>
              <a:rPr i="1">
                <a:latin typeface="Trebuchet MS" panose="020B0603020202020204" pitchFamily="34" charset="0"/>
              </a:rPr>
              <a:t>литературы</a:t>
            </a:r>
            <a:endParaRPr i="1">
              <a:latin typeface="Trebuchet MS" panose="020B0603020202020204" pitchFamily="34" charset="0"/>
            </a:endParaRPr>
          </a:p>
        </p:txBody>
      </p:sp>
      <p:sp>
        <p:nvSpPr>
          <p:cNvPr id="29715" name="Овал 41"/>
          <p:cNvSpPr/>
          <p:nvPr/>
        </p:nvSpPr>
        <p:spPr>
          <a:xfrm>
            <a:off x="3516313" y="4892675"/>
            <a:ext cx="2111375" cy="1187450"/>
          </a:xfrm>
          <a:prstGeom prst="ellipse">
            <a:avLst/>
          </a:prstGeom>
          <a:solidFill>
            <a:srgbClr val="FFFF00"/>
          </a:solidFill>
          <a:ln w="15875" cap="flat" cmpd="sng">
            <a:solidFill>
              <a:srgbClr val="1C2B68"/>
            </a:solidFill>
            <a:prstDash val="solid"/>
            <a:headEnd type="none" w="med" len="med"/>
            <a:tailEnd type="none" w="med" len="med"/>
          </a:ln>
        </p:spPr>
        <p:txBody>
          <a:bodyPr lIns="119340" tIns="59669" rIns="119340" bIns="59669" anchor="ctr"/>
          <a:p>
            <a:pPr algn="ctr"/>
            <a:r>
              <a:rPr i="1">
                <a:latin typeface="Trebuchet MS" panose="020B0603020202020204" pitchFamily="34" charset="0"/>
              </a:rPr>
              <a:t>Музыка</a:t>
            </a:r>
            <a:endParaRPr i="1">
              <a:latin typeface="Trebuchet MS" panose="020B0603020202020204" pitchFamily="34" charset="0"/>
            </a:endParaRPr>
          </a:p>
        </p:txBody>
      </p:sp>
      <p:sp>
        <p:nvSpPr>
          <p:cNvPr id="29716" name="Овал 42"/>
          <p:cNvSpPr/>
          <p:nvPr/>
        </p:nvSpPr>
        <p:spPr>
          <a:xfrm>
            <a:off x="6134100" y="4887913"/>
            <a:ext cx="2687638" cy="1463675"/>
          </a:xfrm>
          <a:prstGeom prst="ellipse">
            <a:avLst/>
          </a:prstGeom>
          <a:solidFill>
            <a:srgbClr val="FFC000"/>
          </a:solidFill>
          <a:ln w="15875" cap="flat" cmpd="sng">
            <a:solidFill>
              <a:srgbClr val="1C2B68"/>
            </a:solidFill>
            <a:prstDash val="solid"/>
            <a:headEnd type="none" w="med" len="med"/>
            <a:tailEnd type="none" w="med" len="med"/>
          </a:ln>
        </p:spPr>
        <p:txBody>
          <a:bodyPr lIns="119340" tIns="59669" rIns="119340" bIns="59669" anchor="ctr"/>
          <a:p>
            <a:pPr algn="ctr"/>
            <a:r>
              <a:rPr i="1">
                <a:latin typeface="Trebuchet MS" panose="020B0603020202020204" pitchFamily="34" charset="0"/>
              </a:rPr>
              <a:t>Физическое </a:t>
            </a:r>
            <a:endParaRPr i="1">
              <a:latin typeface="Trebuchet MS" panose="020B0603020202020204" pitchFamily="34" charset="0"/>
            </a:endParaRPr>
          </a:p>
          <a:p>
            <a:pPr algn="ctr"/>
            <a:r>
              <a:rPr i="1">
                <a:latin typeface="Trebuchet MS" panose="020B0603020202020204" pitchFamily="34" charset="0"/>
              </a:rPr>
              <a:t>воспитание </a:t>
            </a:r>
            <a:endParaRPr i="1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/>
        <p:txBody>
          <a:bodyPr vert="horz"/>
          <a:p>
            <a:pPr marL="365125" indent="-255270"/>
            <a:r>
              <a:rPr sz="2600">
                <a:latin typeface="Times New Roman" panose="02020603050405020304" pitchFamily="18" charset="0"/>
              </a:rPr>
              <a:t>- один из ведущих факторов, обеспечивающих позитивную динамику развития детской одаренности в процессе исследовательского обучения;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/>
            <a:r>
              <a:rPr sz="2600">
                <a:latin typeface="Times New Roman" panose="02020603050405020304" pitchFamily="18" charset="0"/>
              </a:rPr>
              <a:t>- жизненный стиль, при котором поисковая активность будет занимать ведущее место; 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/>
            <a:r>
              <a:rPr sz="2600">
                <a:latin typeface="Times New Roman" panose="02020603050405020304" pitchFamily="18" charset="0"/>
              </a:rPr>
              <a:t>-  задача, имеющая самостоятельную ценность; 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/>
            <a:r>
              <a:rPr sz="2600">
                <a:latin typeface="Times New Roman" panose="02020603050405020304" pitchFamily="18" charset="0"/>
              </a:rPr>
              <a:t>- фундамент развития поведения, основанного на доминировании проявлений поисковой активности в различных жизненных ситуациях.</a:t>
            </a:r>
            <a:endParaRPr sz="2600">
              <a:latin typeface="Times New Roman" panose="02020603050405020304" pitchFamily="18" charset="0"/>
            </a:endParaRPr>
          </a:p>
          <a:p>
            <a:pPr marL="365125" indent="-255270"/>
            <a:endParaRPr sz="2600"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01675" y="7683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Исследовательское поведение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Содержимое 1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/>
            <a:r>
              <a:t> </a:t>
            </a:r>
            <a:r>
              <a:rPr>
                <a:latin typeface="Times New Roman" panose="02020603050405020304" pitchFamily="18" charset="0"/>
              </a:rPr>
              <a:t>выделение и постановка проблемы (выбор темы исследования);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выработка гипотез;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поиск и предложение возможных вариантов решения;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сбор материала;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анализ и обобщение полученных данных;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 подготовка и защита итогового продукта (сообщение, доклад, макет и др.).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endParaRPr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65175" y="83820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Этапы исследования дошкольников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Содержимое 1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/>
            <a:r>
              <a:rPr sz="2400">
                <a:latin typeface="Times New Roman" panose="02020603050405020304" pitchFamily="18" charset="0"/>
              </a:rPr>
              <a:t>Ориентация на познавательные интересы </a:t>
            </a:r>
            <a:endParaRPr sz="2400">
              <a:latin typeface="Times New Roman" panose="02020603050405020304" pitchFamily="18" charset="0"/>
            </a:endParaRPr>
          </a:p>
          <a:p>
            <a:pPr marL="365125" indent="-255270"/>
            <a:r>
              <a:rPr sz="2400">
                <a:latin typeface="Times New Roman" panose="02020603050405020304" pitchFamily="18" charset="0"/>
              </a:rPr>
              <a:t>Развитие умений самостоятельного поиска информации </a:t>
            </a:r>
            <a:endParaRPr sz="2400">
              <a:latin typeface="Times New Roman" panose="02020603050405020304" pitchFamily="18" charset="0"/>
            </a:endParaRPr>
          </a:p>
          <a:p>
            <a:pPr marL="365125" indent="-255270"/>
            <a:r>
              <a:rPr sz="2400">
                <a:latin typeface="Times New Roman" panose="02020603050405020304" pitchFamily="18" charset="0"/>
              </a:rPr>
              <a:t>Сочетание продуктивных и репродуктивных методов обучения </a:t>
            </a:r>
            <a:endParaRPr sz="2400">
              <a:latin typeface="Times New Roman" panose="02020603050405020304" pitchFamily="18" charset="0"/>
            </a:endParaRPr>
          </a:p>
          <a:p>
            <a:pPr marL="365125" indent="-255270"/>
            <a:r>
              <a:rPr sz="2400">
                <a:latin typeface="Times New Roman" panose="02020603050405020304" pitchFamily="18" charset="0"/>
              </a:rPr>
              <a:t>Формирование представлений о динамичности знания. </a:t>
            </a:r>
            <a:endParaRPr sz="2400"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65175" y="68580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Фундаментальные идеи исследовательского обучения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Содержимое 1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/>
            <a:r>
              <a:rPr i="1">
                <a:latin typeface="Times New Roman" panose="02020603050405020304" pitchFamily="18" charset="0"/>
              </a:rPr>
              <a:t>«Посмотрите на мир чужими глазами» </a:t>
            </a:r>
            <a:endParaRPr i="1"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Я гуляю во дворе с друзьями.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Водитель грузовика, едущего по дороге.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Летчик, отправляющийся в полет.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Мэр города.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Ворона, сидящая на дереве.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>
                <a:latin typeface="Times New Roman" panose="02020603050405020304" pitchFamily="18" charset="0"/>
              </a:rPr>
              <a:t>Зайчик в лесу.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endParaRPr i="1"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08050" y="6921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Умение видеть проблемы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 vert="horz" wrap="square" anchor="t"/>
          <a:p>
            <a:pPr marL="365125" indent="-255270"/>
            <a:r>
              <a:rPr i="1">
                <a:latin typeface="Times New Roman" panose="02020603050405020304" pitchFamily="18" charset="0"/>
              </a:rPr>
              <a:t>«Сколько значений у предмета» 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 i="1">
                <a:latin typeface="Times New Roman" panose="02020603050405020304" pitchFamily="18" charset="0"/>
              </a:rPr>
              <a:t>«Назовите как можно больше признаков предмета» 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 i="1">
                <a:latin typeface="Times New Roman" panose="02020603050405020304" pitchFamily="18" charset="0"/>
              </a:rPr>
              <a:t>Наблюдение как способ выявления проблем (</a:t>
            </a:r>
            <a:r>
              <a:rPr>
                <a:latin typeface="Times New Roman" panose="02020603050405020304" pitchFamily="18" charset="0"/>
              </a:rPr>
              <a:t>«Почему светит солнце?», «Почему играют котята?», «Почему попугаи и вороны могут разговаривать?»)</a:t>
            </a:r>
            <a:endParaRPr>
              <a:latin typeface="Times New Roman" panose="02020603050405020304" pitchFamily="18" charset="0"/>
            </a:endParaRPr>
          </a:p>
          <a:p>
            <a:pPr marL="365125" indent="-255270"/>
            <a:r>
              <a:rPr i="1">
                <a:latin typeface="Times New Roman" panose="02020603050405020304" pitchFamily="18" charset="0"/>
              </a:rPr>
              <a:t>Тема одна — сюжетов много (детское рисование)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8050" y="768350"/>
            <a:ext cx="8229600" cy="1143000"/>
          </a:xfrm>
          <a:prstGeom prst="rect">
            <a:avLst/>
          </a:prstGeom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Умение видеть проблемы 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7"/>
      </a:accent4>
      <a:accent5>
        <a:srgbClr val="ADE2E2"/>
      </a:accent5>
      <a:accent6>
        <a:srgbClr val="89B789"/>
      </a:accent6>
      <a:hlink>
        <a:srgbClr val="003366"/>
      </a:hlink>
      <a:folHlink>
        <a:srgbClr val="CC99FF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7"/>
        </a:accent4>
        <a:accent5>
          <a:srgbClr val="ADE2E2"/>
        </a:accent5>
        <a:accent6>
          <a:srgbClr val="89B789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9B7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FF"/>
        </a:lt1>
        <a:dk2>
          <a:srgbClr val="FFFFFF"/>
        </a:dk2>
        <a:lt2>
          <a:srgbClr val="006699"/>
        </a:lt2>
        <a:accent1>
          <a:srgbClr val="33CCCC"/>
        </a:accent1>
        <a:accent2>
          <a:srgbClr val="006699"/>
        </a:accent2>
        <a:accent3>
          <a:srgbClr val="B9CAFF"/>
        </a:accent3>
        <a:accent4>
          <a:srgbClr val="DCDCDC"/>
        </a:accent4>
        <a:accent5>
          <a:srgbClr val="ADE2E2"/>
        </a:accent5>
        <a:accent6>
          <a:srgbClr val="005B89"/>
        </a:accent6>
        <a:hlink>
          <a:srgbClr val="99CC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5B75B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99"/>
        </a:lt1>
        <a:dk2>
          <a:srgbClr val="FFFFEB"/>
        </a:dk2>
        <a:lt2>
          <a:srgbClr val="000066"/>
        </a:lt2>
        <a:accent1>
          <a:srgbClr val="99CCFF"/>
        </a:accent1>
        <a:accent2>
          <a:srgbClr val="9999FF"/>
        </a:accent2>
        <a:accent3>
          <a:srgbClr val="ADB9CA"/>
        </a:accent3>
        <a:accent4>
          <a:srgbClr val="DCDCDC"/>
        </a:accent4>
        <a:accent5>
          <a:srgbClr val="CAE2FF"/>
        </a:accent5>
        <a:accent6>
          <a:srgbClr val="8989E5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666"/>
        </a:lt1>
        <a:dk2>
          <a:srgbClr val="FFFFFF"/>
        </a:dk2>
        <a:lt2>
          <a:srgbClr val="808000"/>
        </a:lt2>
        <a:accent1>
          <a:srgbClr val="FFCC66"/>
        </a:accent1>
        <a:accent2>
          <a:srgbClr val="00ACA8"/>
        </a:accent2>
        <a:accent3>
          <a:srgbClr val="AAB9B9"/>
        </a:accent3>
        <a:accent4>
          <a:srgbClr val="DCDCDC"/>
        </a:accent4>
        <a:accent5>
          <a:srgbClr val="FFE2B9"/>
        </a:accent5>
        <a:accent6>
          <a:srgbClr val="009A96"/>
        </a:accent6>
        <a:hlink>
          <a:srgbClr val="CCCC00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0033"/>
        </a:lt1>
        <a:dk2>
          <a:srgbClr val="FFFFFF"/>
        </a:dk2>
        <a:lt2>
          <a:srgbClr val="FFFFCC"/>
        </a:lt2>
        <a:accent1>
          <a:srgbClr val="FF9900"/>
        </a:accent1>
        <a:accent2>
          <a:srgbClr val="CC3300"/>
        </a:accent2>
        <a:accent3>
          <a:srgbClr val="B9AAAD"/>
        </a:accent3>
        <a:accent4>
          <a:srgbClr val="DCDCDC"/>
        </a:accent4>
        <a:accent5>
          <a:srgbClr val="FFCAAA"/>
        </a:accent5>
        <a:accent6>
          <a:srgbClr val="B72D00"/>
        </a:accent6>
        <a:hlink>
          <a:srgbClr val="FFCC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FFFFFF"/>
        </a:dk2>
        <a:lt2>
          <a:srgbClr val="FF0000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CDCDC"/>
        </a:accent4>
        <a:accent5>
          <a:srgbClr val="FFE2AA"/>
        </a:accent5>
        <a:accent6>
          <a:srgbClr val="B72D00"/>
        </a:accent6>
        <a:hlink>
          <a:srgbClr val="FF66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0</TotalTime>
  <Words>6466</Words>
  <Application>WPS Presentation</Application>
  <PresentationFormat>Экран</PresentationFormat>
  <Paragraphs>154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</vt:lpstr>
      <vt:lpstr>SimSun</vt:lpstr>
      <vt:lpstr>Wingdings</vt:lpstr>
      <vt:lpstr>Times New Roman</vt:lpstr>
      <vt:lpstr>Trebuchet MS</vt:lpstr>
      <vt:lpstr>Microsoft YaHei</vt:lpstr>
      <vt:lpstr/>
      <vt:lpstr>Arial Unicode MS</vt:lpstr>
      <vt:lpstr>Calibri</vt:lpstr>
      <vt:lpstr>Капсулы</vt:lpstr>
      <vt:lpstr>Познавательно-исследовательская деятельность дошкольников </vt:lpstr>
      <vt:lpstr>Познавательно-исследовательская деятельность</vt:lpstr>
      <vt:lpstr>PowerPoint 演示文稿</vt:lpstr>
      <vt:lpstr>PowerPoint 演示文稿</vt:lpstr>
      <vt:lpstr>Исследовательское поведение</vt:lpstr>
      <vt:lpstr>Этапы исследования дошкольников</vt:lpstr>
      <vt:lpstr>Фундаментальные идеи исследовательского обучения </vt:lpstr>
      <vt:lpstr>Умение видеть проблемы </vt:lpstr>
      <vt:lpstr>Умение видеть проблемы </vt:lpstr>
      <vt:lpstr>Учимся выдвигать гипотезы </vt:lpstr>
      <vt:lpstr>Учимся выдвигать гипотезы </vt:lpstr>
      <vt:lpstr>Учимся задавать вопросы </vt:lpstr>
      <vt:lpstr>Учимся задавать вопросы </vt:lpstr>
      <vt:lpstr>Задание</vt:lpstr>
      <vt:lpstr>Учимся давать определения понятиям </vt:lpstr>
      <vt:lpstr>Учимся давать определения понятиям </vt:lpstr>
      <vt:lpstr>Учимся давать определения понятиям </vt:lpstr>
      <vt:lpstr>ПОЗНАВАТЕЛЬНАЯ ИНИЦИАТИВА – </vt:lpstr>
      <vt:lpstr>2-й уровень\средний (типично в 4-5 лет). </vt:lpstr>
      <vt:lpstr>3-й уровень\высокий (типично в 6-7 лет). 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Вадим и Света</cp:lastModifiedBy>
  <cp:revision>6</cp:revision>
  <dcterms:created xsi:type="dcterms:W3CDTF">2020-01-29T11:18:00Z</dcterms:created>
  <dcterms:modified xsi:type="dcterms:W3CDTF">2020-01-29T12:15:31Z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1049-11.2.0.9144</vt:lpwstr>
  </property>
</Properties>
</file>